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64" r:id="rId3"/>
    <p:sldId id="258" r:id="rId4"/>
    <p:sldId id="259" r:id="rId5"/>
    <p:sldId id="305" r:id="rId6"/>
    <p:sldId id="306" r:id="rId7"/>
    <p:sldId id="307" r:id="rId8"/>
    <p:sldId id="291" r:id="rId9"/>
    <p:sldId id="302" r:id="rId10"/>
    <p:sldId id="303" r:id="rId11"/>
    <p:sldId id="292" r:id="rId12"/>
    <p:sldId id="261" r:id="rId13"/>
    <p:sldId id="298" r:id="rId14"/>
    <p:sldId id="297" r:id="rId15"/>
    <p:sldId id="299" r:id="rId16"/>
    <p:sldId id="300" r:id="rId17"/>
    <p:sldId id="301" r:id="rId18"/>
    <p:sldId id="309" r:id="rId19"/>
    <p:sldId id="308" r:id="rId20"/>
    <p:sldId id="288" r:id="rId21"/>
    <p:sldId id="285"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Sora"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69423-203B-4723-9D1C-F9DDE4F0F0ED}" v="72" dt="2024-12-13T08:13:44.958"/>
    <p1510:client id="{0E43E5DC-9D3D-BEAE-BC77-B41883E95911}" v="4" dt="2024-12-13T02:10:57.493"/>
    <p1510:client id="{1E1811AD-6AA0-ADE7-5F71-FFF3E4CEE887}" v="2" dt="2024-12-14T01:54:04.180"/>
    <p1510:client id="{329F4275-1BA8-E138-DF3B-6AC3F881A352}" v="34" dt="2024-12-13T08:29:58.445"/>
    <p1510:client id="{4982D45E-2031-CE41-9BC8-ED653216B394}" v="546" dt="2024-12-13T09:05:56.757"/>
    <p1510:client id="{A41E1C73-2903-F524-2111-E27A0A886342}" v="2" dt="2024-12-13T01:54:00.424"/>
    <p1510:client id="{C1BC01DB-48F6-3A6F-C869-B76DBFDFD582}" v="137" dt="2024-12-13T08:17:32.276"/>
    <p1510:client id="{E0B1DFF2-57E2-5ABD-C281-A776B8D62F7E}" v="205" dt="2024-12-13T04:53:10.658"/>
    <p1510:client id="{E6B922D7-38C1-9A05-87D3-5707131062D5}" v="206" dt="2024-12-13T08:03:42.267"/>
  </p1510:revLst>
</p1510:revInfo>
</file>

<file path=ppt/tableStyles.xml><?xml version="1.0" encoding="utf-8"?>
<a:tblStyleLst xmlns:a="http://schemas.openxmlformats.org/drawingml/2006/main" def="{4FAC9F82-580B-4F3E-8561-B896FC9D196B}">
  <a:tblStyle styleId="{4FAC9F82-580B-4F3E-8561-B896FC9D1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1D9D25D2-4B4D-6F23-ECEC-6C525191B4BE}"/>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7A0BF513-1FAB-8A9B-0524-C526D8141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D07581D1-EF89-749B-8E1A-5A6A0F364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2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A605C6EC-F578-D182-7B47-36F20232CDA5}"/>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74DAAD74-086C-FB30-0BE0-3CF865AD0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1D6591FA-6C07-B7E9-28F9-1D6AF9236D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3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D2EECF1E-5E81-6A66-5C50-E62AC0CFFEA4}"/>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3161AFF6-1669-4B9A-1B8D-52A9630F0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AEA21F10-7911-BAD6-CA1C-07304FAC49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70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9607F54E-0FC6-86AB-0097-F5464EDE5293}"/>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F42374A4-5BA6-BD56-EF27-F578E11C65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1C15B3D8-0FF7-FA97-D8E8-BE7119213F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70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59413DE8-2304-11CF-1B7F-7767AEE76C12}"/>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05083A13-58F6-04C3-6496-DBC3BDF68E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51712BC2-EA58-8A35-D890-D52F8BE642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solidFill>
                  <a:srgbClr val="0E0E0E"/>
                </a:solidFill>
                <a:effectLst/>
                <a:latin typeface=".AppleSystemUIFont"/>
              </a:rPr>
              <a:t>Key Features of MongoDB’s Vector Search:</a:t>
            </a:r>
            <a:endParaRPr lang="en-US">
              <a:solidFill>
                <a:srgbClr val="0E0E0E"/>
              </a:solidFill>
              <a:effectLst/>
              <a:latin typeface=".AppleSystemUIFont"/>
            </a:endParaRPr>
          </a:p>
          <a:p>
            <a:pPr>
              <a:spcBef>
                <a:spcPts val="900"/>
              </a:spcBef>
            </a:pPr>
            <a:r>
              <a:rPr lang="en-US">
                <a:solidFill>
                  <a:srgbClr val="0E0E0E"/>
                </a:solidFill>
                <a:effectLst/>
                <a:latin typeface=".AppleSystemUIFont"/>
              </a:rPr>
              <a:t>1. </a:t>
            </a:r>
            <a:r>
              <a:rPr lang="en-US" b="1">
                <a:solidFill>
                  <a:srgbClr val="0E0E0E"/>
                </a:solidFill>
                <a:effectLst/>
                <a:latin typeface=".AppleSystemUIFont"/>
              </a:rPr>
              <a:t>Hierarchical Navigable Small Worlds (HNSW) Algorithm</a:t>
            </a:r>
            <a:r>
              <a:rPr lang="en-US">
                <a:solidFill>
                  <a:srgbClr val="0E0E0E"/>
                </a:solidFill>
                <a:effectLst/>
                <a:latin typeface=".AppleSystemUIFont"/>
              </a:rPr>
              <a:t>:</a:t>
            </a:r>
          </a:p>
          <a:p>
            <a:pPr>
              <a:spcBef>
                <a:spcPts val="900"/>
              </a:spcBef>
            </a:pPr>
            <a:r>
              <a:rPr lang="en-US">
                <a:solidFill>
                  <a:srgbClr val="0E0E0E"/>
                </a:solidFill>
                <a:effectLst/>
                <a:latin typeface=".AppleSystemUIFont"/>
              </a:rPr>
              <a:t>• MongoDB employs the HNSW algorithm for efficient Approximate Nearest Neighbor (ANN) searches. This graph-based approach facilitates rapid retrieval of similar vectors without exhaustive dataset scans. </a:t>
            </a:r>
          </a:p>
          <a:p>
            <a:pPr>
              <a:spcBef>
                <a:spcPts val="900"/>
              </a:spcBef>
            </a:pPr>
            <a:r>
              <a:rPr lang="en-US">
                <a:solidFill>
                  <a:srgbClr val="0E0E0E"/>
                </a:solidFill>
                <a:effectLst/>
                <a:latin typeface=".AppleSystemUIFont"/>
              </a:rPr>
              <a:t>2. </a:t>
            </a:r>
            <a:r>
              <a:rPr lang="en-US" b="1">
                <a:solidFill>
                  <a:srgbClr val="0E0E0E"/>
                </a:solidFill>
                <a:effectLst/>
                <a:latin typeface=".AppleSystemUIFont"/>
              </a:rPr>
              <a:t>Cosine Similarity</a:t>
            </a:r>
            <a:r>
              <a:rPr lang="en-US">
                <a:solidFill>
                  <a:srgbClr val="0E0E0E"/>
                </a:solidFill>
                <a:effectLst/>
                <a:latin typeface=".AppleSystemUIFont"/>
              </a:rPr>
              <a:t>:</a:t>
            </a:r>
          </a:p>
          <a:p>
            <a:pPr>
              <a:spcBef>
                <a:spcPts val="900"/>
              </a:spcBef>
            </a:pPr>
            <a:r>
              <a:rPr lang="en-US">
                <a:solidFill>
                  <a:srgbClr val="0E0E0E"/>
                </a:solidFill>
                <a:effectLst/>
                <a:latin typeface=".AppleSystemUIFont"/>
              </a:rPr>
              <a:t>• MongoDB supports cosine similarity as a metric to measure the angle between vectors, effectively capturing their directional alignment. This is particularly useful in applications like text similarity and recommendation systems. </a:t>
            </a:r>
          </a:p>
          <a:p>
            <a:pPr marL="0" lvl="0" indent="0" algn="l" rtl="0">
              <a:spcBef>
                <a:spcPts val="0"/>
              </a:spcBef>
              <a:spcAft>
                <a:spcPts val="0"/>
              </a:spcAft>
              <a:buNone/>
            </a:pPr>
            <a:endParaRPr/>
          </a:p>
        </p:txBody>
      </p:sp>
    </p:spTree>
    <p:extLst>
      <p:ext uri="{BB962C8B-B14F-4D97-AF65-F5344CB8AC3E}">
        <p14:creationId xmlns:p14="http://schemas.microsoft.com/office/powerpoint/2010/main" val="4135149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42008311-C036-505C-1442-4CCFCA02092B}"/>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9C083DA2-8730-1FFA-E7EE-238A9783A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A35AF155-1B8F-88CC-B945-0040013B5B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solidFill>
                  <a:srgbClr val="0E0E0E"/>
                </a:solidFill>
                <a:effectLst/>
                <a:latin typeface=".AppleSystemUIFont"/>
              </a:rPr>
              <a:t>Key Features of MongoDB’s Vector Search:</a:t>
            </a:r>
            <a:endParaRPr lang="en-US">
              <a:solidFill>
                <a:srgbClr val="0E0E0E"/>
              </a:solidFill>
              <a:effectLst/>
              <a:latin typeface=".AppleSystemUIFont"/>
            </a:endParaRPr>
          </a:p>
          <a:p>
            <a:pPr>
              <a:spcBef>
                <a:spcPts val="900"/>
              </a:spcBef>
            </a:pPr>
            <a:r>
              <a:rPr lang="en-US">
                <a:solidFill>
                  <a:srgbClr val="0E0E0E"/>
                </a:solidFill>
                <a:effectLst/>
                <a:latin typeface=".AppleSystemUIFont"/>
              </a:rPr>
              <a:t>1. </a:t>
            </a:r>
            <a:r>
              <a:rPr lang="en-US" b="1">
                <a:solidFill>
                  <a:srgbClr val="0E0E0E"/>
                </a:solidFill>
                <a:effectLst/>
                <a:latin typeface=".AppleSystemUIFont"/>
              </a:rPr>
              <a:t>Hierarchical Navigable Small Worlds (HNSW) Algorithm</a:t>
            </a:r>
            <a:r>
              <a:rPr lang="en-US">
                <a:solidFill>
                  <a:srgbClr val="0E0E0E"/>
                </a:solidFill>
                <a:effectLst/>
                <a:latin typeface=".AppleSystemUIFont"/>
              </a:rPr>
              <a:t>:</a:t>
            </a:r>
          </a:p>
          <a:p>
            <a:pPr>
              <a:spcBef>
                <a:spcPts val="900"/>
              </a:spcBef>
            </a:pPr>
            <a:r>
              <a:rPr lang="en-US">
                <a:solidFill>
                  <a:srgbClr val="0E0E0E"/>
                </a:solidFill>
                <a:effectLst/>
                <a:latin typeface=".AppleSystemUIFont"/>
              </a:rPr>
              <a:t>• MongoDB employs the HNSW algorithm for efficient Approximate Nearest Neighbor (ANN) searches. This graph-based approach facilitates rapid retrieval of similar vectors without exhaustive dataset scans. </a:t>
            </a:r>
          </a:p>
          <a:p>
            <a:pPr>
              <a:spcBef>
                <a:spcPts val="900"/>
              </a:spcBef>
            </a:pPr>
            <a:r>
              <a:rPr lang="en-US">
                <a:solidFill>
                  <a:srgbClr val="0E0E0E"/>
                </a:solidFill>
                <a:effectLst/>
                <a:latin typeface=".AppleSystemUIFont"/>
              </a:rPr>
              <a:t>2. </a:t>
            </a:r>
            <a:r>
              <a:rPr lang="en-US" b="1">
                <a:solidFill>
                  <a:srgbClr val="0E0E0E"/>
                </a:solidFill>
                <a:effectLst/>
                <a:latin typeface=".AppleSystemUIFont"/>
              </a:rPr>
              <a:t>Cosine Similarity</a:t>
            </a:r>
            <a:r>
              <a:rPr lang="en-US">
                <a:solidFill>
                  <a:srgbClr val="0E0E0E"/>
                </a:solidFill>
                <a:effectLst/>
                <a:latin typeface=".AppleSystemUIFont"/>
              </a:rPr>
              <a:t>:</a:t>
            </a:r>
          </a:p>
          <a:p>
            <a:pPr>
              <a:spcBef>
                <a:spcPts val="900"/>
              </a:spcBef>
            </a:pPr>
            <a:r>
              <a:rPr lang="en-US">
                <a:solidFill>
                  <a:srgbClr val="0E0E0E"/>
                </a:solidFill>
                <a:effectLst/>
                <a:latin typeface=".AppleSystemUIFont"/>
              </a:rPr>
              <a:t>• MongoDB supports cosine similarity as a metric to measure the angle between vectors, effectively capturing their directional alignment. This is particularly useful in applications like text similarity and recommendation systems. </a:t>
            </a:r>
          </a:p>
          <a:p>
            <a:pPr marL="0" lvl="0" indent="0" algn="l" rtl="0">
              <a:spcBef>
                <a:spcPts val="0"/>
              </a:spcBef>
              <a:spcAft>
                <a:spcPts val="0"/>
              </a:spcAft>
              <a:buNone/>
            </a:pPr>
            <a:endParaRPr/>
          </a:p>
        </p:txBody>
      </p:sp>
    </p:spTree>
    <p:extLst>
      <p:ext uri="{BB962C8B-B14F-4D97-AF65-F5344CB8AC3E}">
        <p14:creationId xmlns:p14="http://schemas.microsoft.com/office/powerpoint/2010/main" val="763424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E55A8F88-E424-7BBA-ADE3-160AF2881646}"/>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FBB1E892-C000-7ABC-C31E-F82D85747F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28B7D81F-EB3F-09A5-318F-E59AACAF6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a:solidFill>
                  <a:srgbClr val="0E0E0E"/>
                </a:solidFill>
                <a:effectLst/>
                <a:latin typeface=".AppleSystemUIFont"/>
              </a:rPr>
              <a:t>“When recommending movies, presenting raw, structured data such as titles, genres, and plots can feel robotic and unengaging. Users appreciate a more natural, story-like recommendation format that flows like a real conversation.”</a:t>
            </a:r>
            <a:endParaRPr lang="en-US">
              <a:solidFill>
                <a:srgbClr val="0E0E0E"/>
              </a:solidFill>
              <a:effectLst/>
              <a:latin typeface=".AppleSystemUIFont"/>
            </a:endParaRPr>
          </a:p>
          <a:p>
            <a:br>
              <a:rPr lang="en-US">
                <a:solidFill>
                  <a:srgbClr val="0E0E0E"/>
                </a:solidFill>
                <a:effectLst/>
                <a:latin typeface=".AppleSystemUIFont"/>
              </a:rPr>
            </a:br>
            <a:endParaRPr lang="en-US">
              <a:solidFill>
                <a:srgbClr val="0E0E0E"/>
              </a:solidFill>
              <a:effectLst/>
              <a:latin typeface=".AppleSystemUIFont"/>
            </a:endParaRPr>
          </a:p>
          <a:p>
            <a:r>
              <a:rPr lang="en-US" i="1">
                <a:solidFill>
                  <a:srgbClr val="0E0E0E"/>
                </a:solidFill>
                <a:effectLst/>
                <a:latin typeface=".AppleSystemUIFont"/>
              </a:rPr>
              <a:t>“The challenge is converting structured data into smooth, engaging descriptions without manual effort.”</a:t>
            </a:r>
            <a:endParaRPr lang="en-US">
              <a:solidFill>
                <a:srgbClr val="0E0E0E"/>
              </a:solidFill>
              <a:effectLst/>
              <a:latin typeface=".AppleSystemUIFont"/>
            </a:endParaRPr>
          </a:p>
          <a:p>
            <a:r>
              <a:rPr lang="en-US" i="1">
                <a:solidFill>
                  <a:srgbClr val="0E0E0E"/>
                </a:solidFill>
                <a:effectLst/>
                <a:latin typeface=".AppleSystemUIFont"/>
              </a:rPr>
              <a:t>“This is where </a:t>
            </a:r>
            <a:r>
              <a:rPr lang="en-US" i="1" err="1">
                <a:solidFill>
                  <a:srgbClr val="0E0E0E"/>
                </a:solidFill>
                <a:effectLst/>
                <a:latin typeface=".AppleSystemUIFont"/>
              </a:rPr>
              <a:t>LLaMA</a:t>
            </a:r>
            <a:r>
              <a:rPr lang="en-US" i="1">
                <a:solidFill>
                  <a:srgbClr val="0E0E0E"/>
                </a:solidFill>
                <a:effectLst/>
                <a:latin typeface=".AppleSystemUIFont"/>
              </a:rPr>
              <a:t> comes into play. </a:t>
            </a:r>
            <a:r>
              <a:rPr lang="en-US" i="1" err="1">
                <a:solidFill>
                  <a:srgbClr val="0E0E0E"/>
                </a:solidFill>
                <a:effectLst/>
                <a:latin typeface=".AppleSystemUIFont"/>
              </a:rPr>
              <a:t>LLaMA</a:t>
            </a:r>
            <a:r>
              <a:rPr lang="en-US" i="1">
                <a:solidFill>
                  <a:srgbClr val="0E0E0E"/>
                </a:solidFill>
                <a:effectLst/>
                <a:latin typeface=".AppleSystemUIFont"/>
              </a:rPr>
              <a:t> is a state-of-the-art language model capable of understanding context and generating human-like text.”</a:t>
            </a:r>
            <a:endParaRPr lang="en-US">
              <a:solidFill>
                <a:srgbClr val="0E0E0E"/>
              </a:solidFill>
              <a:effectLst/>
              <a:latin typeface=".AppleSystemUIFont"/>
            </a:endParaRPr>
          </a:p>
          <a:p>
            <a:br>
              <a:rPr lang="en-US">
                <a:solidFill>
                  <a:srgbClr val="0E0E0E"/>
                </a:solidFill>
                <a:effectLst/>
                <a:latin typeface=".AppleSystemUIFont"/>
              </a:rPr>
            </a:br>
            <a:endParaRPr lang="en-US">
              <a:solidFill>
                <a:srgbClr val="0E0E0E"/>
              </a:solidFill>
              <a:effectLst/>
              <a:latin typeface=".AppleSystemUIFont"/>
            </a:endParaRPr>
          </a:p>
          <a:p>
            <a:r>
              <a:rPr lang="en-US" i="1">
                <a:solidFill>
                  <a:srgbClr val="0E0E0E"/>
                </a:solidFill>
                <a:effectLst/>
                <a:latin typeface=".AppleSystemUIFont"/>
              </a:rPr>
              <a:t>“By feeding structured data into </a:t>
            </a:r>
            <a:r>
              <a:rPr lang="en-US" i="1" err="1">
                <a:solidFill>
                  <a:srgbClr val="0E0E0E"/>
                </a:solidFill>
                <a:effectLst/>
                <a:latin typeface=".AppleSystemUIFont"/>
              </a:rPr>
              <a:t>LLaMA</a:t>
            </a:r>
            <a:r>
              <a:rPr lang="en-US" i="1">
                <a:solidFill>
                  <a:srgbClr val="0E0E0E"/>
                </a:solidFill>
                <a:effectLst/>
                <a:latin typeface=".AppleSystemUIFont"/>
              </a:rPr>
              <a:t>, we can generate natural-sounding recommendations tailored to user preferences.”</a:t>
            </a:r>
            <a:endParaRPr lang="en-US">
              <a:solidFill>
                <a:srgbClr val="0E0E0E"/>
              </a:solidFill>
              <a:effectLst/>
              <a:latin typeface=".AppleSystemUIFon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831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44F27CD5-FF03-BB8B-7630-8512A17E1617}"/>
            </a:ext>
          </a:extLst>
        </p:cNvPr>
        <p:cNvGrpSpPr/>
        <p:nvPr/>
      </p:nvGrpSpPr>
      <p:grpSpPr>
        <a:xfrm>
          <a:off x="0" y="0"/>
          <a:ext cx="0" cy="0"/>
          <a:chOff x="0" y="0"/>
          <a:chExt cx="0" cy="0"/>
        </a:xfrm>
      </p:grpSpPr>
      <p:sp>
        <p:nvSpPr>
          <p:cNvPr id="521" name="Google Shape;521;g20f41e19245_0_19:notes">
            <a:extLst>
              <a:ext uri="{FF2B5EF4-FFF2-40B4-BE49-F238E27FC236}">
                <a16:creationId xmlns:a16="http://schemas.microsoft.com/office/drawing/2014/main" id="{7B12A934-8D35-D0A4-D10F-1FB68AB715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a:extLst>
              <a:ext uri="{FF2B5EF4-FFF2-40B4-BE49-F238E27FC236}">
                <a16:creationId xmlns:a16="http://schemas.microsoft.com/office/drawing/2014/main" id="{0C387044-B286-4B51-6900-2DAB1A54F8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i="1">
                <a:solidFill>
                  <a:srgbClr val="0E0E0E"/>
                </a:solidFill>
                <a:effectLst/>
                <a:latin typeface=".AppleSystemUIFont"/>
              </a:rPr>
              <a:t>“When recommending movies, presenting raw, structured data such as titles, genres, and plots can feel robotic and unengaging. Users appreciate a more natural, story-like recommendation format that flows like a real conversation.”</a:t>
            </a:r>
            <a:endParaRPr lang="en-US">
              <a:solidFill>
                <a:srgbClr val="0E0E0E"/>
              </a:solidFill>
              <a:effectLst/>
              <a:latin typeface=".AppleSystemUIFont"/>
            </a:endParaRPr>
          </a:p>
          <a:p>
            <a:br>
              <a:rPr lang="en-US">
                <a:solidFill>
                  <a:srgbClr val="0E0E0E"/>
                </a:solidFill>
                <a:effectLst/>
                <a:latin typeface=".AppleSystemUIFont"/>
              </a:rPr>
            </a:br>
            <a:endParaRPr lang="en-US">
              <a:solidFill>
                <a:srgbClr val="0E0E0E"/>
              </a:solidFill>
              <a:effectLst/>
              <a:latin typeface=".AppleSystemUIFont"/>
            </a:endParaRPr>
          </a:p>
          <a:p>
            <a:r>
              <a:rPr lang="en-US" i="1">
                <a:solidFill>
                  <a:srgbClr val="0E0E0E"/>
                </a:solidFill>
                <a:effectLst/>
                <a:latin typeface=".AppleSystemUIFont"/>
              </a:rPr>
              <a:t>“The challenge is converting structured data into smooth, engaging descriptions without manual effort.”</a:t>
            </a:r>
            <a:endParaRPr lang="en-US">
              <a:solidFill>
                <a:srgbClr val="0E0E0E"/>
              </a:solidFill>
              <a:effectLst/>
              <a:latin typeface=".AppleSystemUIFont"/>
            </a:endParaRPr>
          </a:p>
          <a:p>
            <a:r>
              <a:rPr lang="en-US" i="1">
                <a:solidFill>
                  <a:srgbClr val="0E0E0E"/>
                </a:solidFill>
                <a:effectLst/>
                <a:latin typeface=".AppleSystemUIFont"/>
              </a:rPr>
              <a:t>“This is where </a:t>
            </a:r>
            <a:r>
              <a:rPr lang="en-US" i="1" err="1">
                <a:solidFill>
                  <a:srgbClr val="0E0E0E"/>
                </a:solidFill>
                <a:effectLst/>
                <a:latin typeface=".AppleSystemUIFont"/>
              </a:rPr>
              <a:t>LLaMA</a:t>
            </a:r>
            <a:r>
              <a:rPr lang="en-US" i="1">
                <a:solidFill>
                  <a:srgbClr val="0E0E0E"/>
                </a:solidFill>
                <a:effectLst/>
                <a:latin typeface=".AppleSystemUIFont"/>
              </a:rPr>
              <a:t> comes into play. </a:t>
            </a:r>
            <a:r>
              <a:rPr lang="en-US" i="1" err="1">
                <a:solidFill>
                  <a:srgbClr val="0E0E0E"/>
                </a:solidFill>
                <a:effectLst/>
                <a:latin typeface=".AppleSystemUIFont"/>
              </a:rPr>
              <a:t>LLaMA</a:t>
            </a:r>
            <a:r>
              <a:rPr lang="en-US" i="1">
                <a:solidFill>
                  <a:srgbClr val="0E0E0E"/>
                </a:solidFill>
                <a:effectLst/>
                <a:latin typeface=".AppleSystemUIFont"/>
              </a:rPr>
              <a:t> is a state-of-the-art language model capable of understanding context and generating human-like text.”</a:t>
            </a:r>
            <a:endParaRPr lang="en-US">
              <a:solidFill>
                <a:srgbClr val="0E0E0E"/>
              </a:solidFill>
              <a:effectLst/>
              <a:latin typeface=".AppleSystemUIFont"/>
            </a:endParaRPr>
          </a:p>
          <a:p>
            <a:br>
              <a:rPr lang="en-US">
                <a:solidFill>
                  <a:srgbClr val="0E0E0E"/>
                </a:solidFill>
                <a:effectLst/>
                <a:latin typeface=".AppleSystemUIFont"/>
              </a:rPr>
            </a:br>
            <a:endParaRPr lang="en-US">
              <a:solidFill>
                <a:srgbClr val="0E0E0E"/>
              </a:solidFill>
              <a:effectLst/>
              <a:latin typeface=".AppleSystemUIFont"/>
            </a:endParaRPr>
          </a:p>
          <a:p>
            <a:r>
              <a:rPr lang="en-US" i="1">
                <a:solidFill>
                  <a:srgbClr val="0E0E0E"/>
                </a:solidFill>
                <a:effectLst/>
                <a:latin typeface=".AppleSystemUIFont"/>
              </a:rPr>
              <a:t>“By feeding structured data into </a:t>
            </a:r>
            <a:r>
              <a:rPr lang="en-US" i="1" err="1">
                <a:solidFill>
                  <a:srgbClr val="0E0E0E"/>
                </a:solidFill>
                <a:effectLst/>
                <a:latin typeface=".AppleSystemUIFont"/>
              </a:rPr>
              <a:t>LLaMA</a:t>
            </a:r>
            <a:r>
              <a:rPr lang="en-US" i="1">
                <a:solidFill>
                  <a:srgbClr val="0E0E0E"/>
                </a:solidFill>
                <a:effectLst/>
                <a:latin typeface=".AppleSystemUIFont"/>
              </a:rPr>
              <a:t>, we can generate natural-sounding recommendations tailored to user preferences.”</a:t>
            </a:r>
            <a:endParaRPr lang="en-US">
              <a:solidFill>
                <a:srgbClr val="0E0E0E"/>
              </a:solidFill>
              <a:effectLst/>
              <a:latin typeface=".AppleSystemUIFon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71980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A44D4CCC-F579-FAC2-7B12-17EC7B0A146F}"/>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11509622-CD84-EC9B-2DCC-622565F01D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7AB2D1EB-2B01-B600-5AFC-C0CCE864C2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57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180FA0D0-6ED3-2267-0DDE-FEA8F9021EDB}"/>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2DFEFD46-6CAC-6BCF-EABB-191E69DB5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944F95B3-E13B-3DA4-D0CF-16E732A5B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31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180FA0D0-6ED3-2267-0DDE-FEA8F9021EDB}"/>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2DFEFD46-6CAC-6BCF-EABB-191E69DB5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944F95B3-E13B-3DA4-D0CF-16E732A5B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527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180FA0D0-6ED3-2267-0DDE-FEA8F9021EDB}"/>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2DFEFD46-6CAC-6BCF-EABB-191E69DB5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944F95B3-E13B-3DA4-D0CF-16E732A5B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477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A44D4CCC-F579-FAC2-7B12-17EC7B0A146F}"/>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11509622-CD84-EC9B-2DCC-622565F01D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7AB2D1EB-2B01-B600-5AFC-C0CCE864C2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58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180FA0D0-6ED3-2267-0DDE-FEA8F9021EDB}"/>
            </a:ext>
          </a:extLst>
        </p:cNvPr>
        <p:cNvGrpSpPr/>
        <p:nvPr/>
      </p:nvGrpSpPr>
      <p:grpSpPr>
        <a:xfrm>
          <a:off x="0" y="0"/>
          <a:ext cx="0" cy="0"/>
          <a:chOff x="0" y="0"/>
          <a:chExt cx="0" cy="0"/>
        </a:xfrm>
      </p:grpSpPr>
      <p:sp>
        <p:nvSpPr>
          <p:cNvPr id="463" name="Google Shape;463;g20f41e19245_0_0:notes">
            <a:extLst>
              <a:ext uri="{FF2B5EF4-FFF2-40B4-BE49-F238E27FC236}">
                <a16:creationId xmlns:a16="http://schemas.microsoft.com/office/drawing/2014/main" id="{2DFEFD46-6CAC-6BCF-EABB-191E69DB5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0f41e19245_0_0:notes">
            <a:extLst>
              <a:ext uri="{FF2B5EF4-FFF2-40B4-BE49-F238E27FC236}">
                <a16:creationId xmlns:a16="http://schemas.microsoft.com/office/drawing/2014/main" id="{944F95B3-E13B-3DA4-D0CF-16E732A5B0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617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3" r:id="rId5"/>
    <p:sldLayoutId id="2147483667" r:id="rId6"/>
    <p:sldLayoutId id="2147483668" r:id="rId7"/>
    <p:sldLayoutId id="2147483673" r:id="rId8"/>
    <p:sldLayoutId id="2147483674" r:id="rId9"/>
    <p:sldLayoutId id="2147483675"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3642556" y="617034"/>
            <a:ext cx="5010790" cy="21946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Movies</a:t>
            </a:r>
            <a:br>
              <a:rPr lang="en-US"/>
            </a:br>
            <a:r>
              <a:rPr lang="en-US"/>
              <a:t>Recommender </a:t>
            </a:r>
            <a:r>
              <a:rPr lang="vi-VN"/>
              <a:t>Syst</a:t>
            </a:r>
            <a:r>
              <a:rPr lang="en-US"/>
              <a:t>em</a:t>
            </a:r>
            <a:endParaRPr/>
          </a:p>
        </p:txBody>
      </p:sp>
      <p:sp>
        <p:nvSpPr>
          <p:cNvPr id="369" name="Google Shape;369;p33"/>
          <p:cNvSpPr txBox="1">
            <a:spLocks noGrp="1"/>
          </p:cNvSpPr>
          <p:nvPr>
            <p:ph type="subTitle" idx="1"/>
          </p:nvPr>
        </p:nvSpPr>
        <p:spPr>
          <a:xfrm>
            <a:off x="4157700" y="2997200"/>
            <a:ext cx="4260000" cy="365700"/>
          </a:xfrm>
          <a:prstGeom prst="rect">
            <a:avLst/>
          </a:prstGeom>
        </p:spPr>
        <p:txBody>
          <a:bodyPr spcFirstLastPara="1" wrap="square" lIns="91425" tIns="91425" rIns="91425" bIns="91425" anchor="ctr" anchorCtr="0">
            <a:noAutofit/>
          </a:bodyPr>
          <a:lstStyle/>
          <a:p>
            <a:pPr marL="0" indent="0"/>
            <a:r>
              <a:rPr lang="en"/>
              <a:t>Machine Learning Project</a:t>
            </a:r>
          </a:p>
        </p:txBody>
      </p:sp>
      <p:cxnSp>
        <p:nvCxnSpPr>
          <p:cNvPr id="370" name="Google Shape;370;p33"/>
          <p:cNvCxnSpPr>
            <a:cxnSpLocks/>
            <a:endCxn id="369" idx="1"/>
          </p:cNvCxnSpPr>
          <p:nvPr/>
        </p:nvCxnSpPr>
        <p:spPr>
          <a:xfrm rot="16200000" flipH="1">
            <a:off x="1783198" y="805548"/>
            <a:ext cx="3994318" cy="754686"/>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549677" y="766321"/>
            <a:ext cx="2795594" cy="3610856"/>
            <a:chOff x="713228" y="756273"/>
            <a:chExt cx="2795594" cy="3610856"/>
          </a:xfrm>
        </p:grpSpPr>
        <p:grpSp>
          <p:nvGrpSpPr>
            <p:cNvPr id="372" name="Google Shape;372;p33"/>
            <p:cNvGrpSpPr/>
            <p:nvPr/>
          </p:nvGrpSpPr>
          <p:grpSpPr>
            <a:xfrm>
              <a:off x="713228" y="756273"/>
              <a:ext cx="2795594" cy="3610856"/>
              <a:chOff x="293087" y="273641"/>
              <a:chExt cx="3511170" cy="4535115"/>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5"/>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55" y="1341846"/>
                <a:ext cx="527533" cy="273512"/>
                <a:chOff x="7999109" y="908965"/>
                <a:chExt cx="502461" cy="260512"/>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C4EDF9A9-FBCF-6E4E-BAEF-23C851E57502}"/>
            </a:ext>
          </a:extLst>
        </p:cNvPr>
        <p:cNvGrpSpPr/>
        <p:nvPr/>
      </p:nvGrpSpPr>
      <p:grpSpPr>
        <a:xfrm>
          <a:off x="0" y="0"/>
          <a:ext cx="0" cy="0"/>
          <a:chOff x="0" y="0"/>
          <a:chExt cx="0" cy="0"/>
        </a:xfrm>
      </p:grpSpPr>
      <p:cxnSp>
        <p:nvCxnSpPr>
          <p:cNvPr id="502" name="Google Shape;502;p36">
            <a:extLst>
              <a:ext uri="{FF2B5EF4-FFF2-40B4-BE49-F238E27FC236}">
                <a16:creationId xmlns:a16="http://schemas.microsoft.com/office/drawing/2014/main" id="{8A216981-B283-0BD5-B436-B5BFAFEF7EB3}"/>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7E908619-0FB4-F8EA-B42E-ED0C60217B62}"/>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4" name="TextBox 3">
            <a:extLst>
              <a:ext uri="{FF2B5EF4-FFF2-40B4-BE49-F238E27FC236}">
                <a16:creationId xmlns:a16="http://schemas.microsoft.com/office/drawing/2014/main" id="{9A6003E2-BC7A-F078-F10E-78D17C1363C0}"/>
              </a:ext>
            </a:extLst>
          </p:cNvPr>
          <p:cNvSpPr txBox="1"/>
          <p:nvPr/>
        </p:nvSpPr>
        <p:spPr>
          <a:xfrm>
            <a:off x="693992" y="175567"/>
            <a:ext cx="3824887" cy="584775"/>
          </a:xfrm>
          <a:prstGeom prst="rect">
            <a:avLst/>
          </a:prstGeom>
          <a:noFill/>
        </p:spPr>
        <p:txBody>
          <a:bodyPr wrap="square" lIns="91440" tIns="45720" rIns="91440" bIns="45720" rtlCol="0" anchor="t">
            <a:spAutoFit/>
          </a:bodyPr>
          <a:lstStyle/>
          <a:p>
            <a:r>
              <a:rPr lang="en-US" sz="3200" b="1">
                <a:latin typeface="Sora"/>
                <a:cs typeface="Times New Roman"/>
              </a:rPr>
              <a:t>Why MongoDB ?</a:t>
            </a:r>
          </a:p>
        </p:txBody>
      </p:sp>
      <p:pic>
        <p:nvPicPr>
          <p:cNvPr id="7" name="Graphic 6">
            <a:extLst>
              <a:ext uri="{FF2B5EF4-FFF2-40B4-BE49-F238E27FC236}">
                <a16:creationId xmlns:a16="http://schemas.microsoft.com/office/drawing/2014/main" id="{8E153FAC-E274-541C-C4D2-F4525D2899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4840" y="334201"/>
            <a:ext cx="2406762" cy="606061"/>
          </a:xfrm>
          <a:prstGeom prst="rect">
            <a:avLst/>
          </a:prstGeom>
        </p:spPr>
      </p:pic>
      <p:sp>
        <p:nvSpPr>
          <p:cNvPr id="8" name="TextBox 7">
            <a:extLst>
              <a:ext uri="{FF2B5EF4-FFF2-40B4-BE49-F238E27FC236}">
                <a16:creationId xmlns:a16="http://schemas.microsoft.com/office/drawing/2014/main" id="{1562E2B3-D7CD-CB47-68D9-B31C46583934}"/>
              </a:ext>
            </a:extLst>
          </p:cNvPr>
          <p:cNvSpPr txBox="1"/>
          <p:nvPr/>
        </p:nvSpPr>
        <p:spPr>
          <a:xfrm>
            <a:off x="653805" y="1058050"/>
            <a:ext cx="4274259" cy="256993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a:latin typeface="Lato"/>
                <a:cs typeface="Times New Roman"/>
              </a:rPr>
              <a:t>Atlas Vector Search currently supports the ingestion, indexing, and querying of scalar quantized vectors from embedding providers.</a:t>
            </a:r>
          </a:p>
          <a:p>
            <a:pPr marL="285750" indent="-285750">
              <a:lnSpc>
                <a:spcPct val="150000"/>
              </a:lnSpc>
              <a:buFont typeface="Arial" panose="020B0604020202020204" pitchFamily="34" charset="0"/>
              <a:buChar char="•"/>
            </a:pPr>
            <a:r>
              <a:rPr lang="en-US">
                <a:latin typeface="Lato"/>
                <a:cs typeface="Times New Roman"/>
              </a:rPr>
              <a:t>Y</a:t>
            </a:r>
            <a:r>
              <a:rPr lang="en-US" b="0" i="0" u="none" strike="noStrike">
                <a:effectLst/>
                <a:latin typeface="Lato"/>
                <a:cs typeface="Times New Roman"/>
              </a:rPr>
              <a:t>ou can convert your data into vector embeddings, retrieve them with search capabilities, and build intelligent applications quickly and easily in MongoDB Atlas.</a:t>
            </a:r>
            <a:endParaRPr lang="en-VN">
              <a:latin typeface="Lato"/>
              <a:cs typeface="Times New Roman"/>
            </a:endParaRPr>
          </a:p>
          <a:p>
            <a:pPr marL="285750" indent="-285750">
              <a:buFont typeface="Arial" panose="020B0604020202020204" pitchFamily="34" charset="0"/>
              <a:buChar char="•"/>
            </a:pPr>
            <a:endParaRPr lang="en-VN">
              <a:latin typeface="Times New Roman" panose="02020603050405020304" pitchFamily="18" charset="0"/>
              <a:cs typeface="Times New Roman" panose="02020603050405020304" pitchFamily="18" charset="0"/>
            </a:endParaRPr>
          </a:p>
        </p:txBody>
      </p:sp>
      <p:pic>
        <p:nvPicPr>
          <p:cNvPr id="5122" name="Picture 2" descr="What is Vector Search?">
            <a:extLst>
              <a:ext uri="{FF2B5EF4-FFF2-40B4-BE49-F238E27FC236}">
                <a16:creationId xmlns:a16="http://schemas.microsoft.com/office/drawing/2014/main" id="{A3746F48-A8DB-B678-3E36-24249CF00F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734" y="1084123"/>
            <a:ext cx="3050475" cy="255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35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C3AC736A-06B3-1C2E-6D17-342357739DE4}"/>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7CF12A76-3C7D-872B-6056-B7CA4C56EB9D}"/>
              </a:ext>
            </a:extLst>
          </p:cNvPr>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Utilities</a:t>
            </a:r>
            <a:endParaRPr/>
          </a:p>
        </p:txBody>
      </p:sp>
      <p:sp>
        <p:nvSpPr>
          <p:cNvPr id="468" name="Google Shape;468;p36">
            <a:extLst>
              <a:ext uri="{FF2B5EF4-FFF2-40B4-BE49-F238E27FC236}">
                <a16:creationId xmlns:a16="http://schemas.microsoft.com/office/drawing/2014/main" id="{330C034B-2D42-6CB5-3255-CCB67B462B8A}"/>
              </a:ext>
            </a:extLst>
          </p:cNvPr>
          <p:cNvSpPr txBox="1">
            <a:spLocks noGrp="1"/>
          </p:cNvSpPr>
          <p:nvPr>
            <p:ph type="title" idx="2"/>
          </p:nvPr>
        </p:nvSpPr>
        <p:spPr>
          <a:xfrm>
            <a:off x="720000" y="14252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469" name="Google Shape;469;p36">
            <a:extLst>
              <a:ext uri="{FF2B5EF4-FFF2-40B4-BE49-F238E27FC236}">
                <a16:creationId xmlns:a16="http://schemas.microsoft.com/office/drawing/2014/main" id="{4B176822-E257-45BB-C893-85CEE90468A9}"/>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F1CD37DB-4FF2-80B1-50C0-BE56579261B9}"/>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01C21B17-61E9-23EE-DE75-B0BCE91E46ED}"/>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C4CCDE6E-BE69-34E0-8FB1-4CDE154C48AC}"/>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BB3235B0-4F35-9030-F235-562BD7FE3ECB}"/>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25601C26-08B8-2113-D977-3532E57240BD}"/>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785C3ACF-B529-2461-7E57-C73AABD60295}"/>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A74EEC02-28BB-11C6-3482-DC2C662FAA05}"/>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FA3F3262-57AC-8B3F-E1FA-B0DC5C73EC1D}"/>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E054B330-DCD9-880F-F799-3A8FDFC063DC}"/>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14019F30-04D7-36AA-2B48-D99F08F07CB8}"/>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A669469B-0DB9-3729-1453-1339D84D2F65}"/>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6C63D3FD-67A2-71F8-7F4B-A4C746094BF5}"/>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007DC935-D9DD-4BA9-0118-6DA4190B1166}"/>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DC2A30B6-D0AE-6773-3377-140E1B60A043}"/>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8624C54F-8735-1817-300B-0787265992DB}"/>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F72EA91F-2806-6AA4-DBEE-473D828DE035}"/>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09AFD340-94E3-26EB-E8D7-C1849CC2A9FC}"/>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A4D94166-79F7-157B-F11C-719E06856BEE}"/>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5123A4C4-F3F8-551A-B22A-C3E479241F2A}"/>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AEE6A0A3-0B38-7FDF-637C-3CA7F3CD7A24}"/>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28C66083-7524-A656-139D-1B0D02E347C3}"/>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812C73F0-32E9-7345-D3FC-A29C49821B8D}"/>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F6DF6508-3667-448E-8CB0-9EC0F49BF589}"/>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B7B663CE-7D8C-BDF5-AA1B-6A3CF2D7A05F}"/>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2B23EB8C-4C0C-9E2D-F955-2BB946F7C526}"/>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8F23CA23-1207-0B4C-C584-6749469C27C6}"/>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CBBEC710-CC33-900B-4AC2-31FDF2068337}"/>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7DE1D38B-F14E-CA55-F0BF-80A51F465F30}"/>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0BF0454A-4D58-F9D6-83DC-2110BA74B8D9}"/>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11088177-5B7D-5DC0-8BB2-9322FD9FD330}"/>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05EEAF9F-24A5-1567-8B5A-AFEBFD33A120}"/>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1A8B44F3-DF74-913E-A87A-16E34B6870FB}"/>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72D1C0B0-3A74-7855-E26C-98481FF81E5A}"/>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7D4E7E5D-1270-D9A5-28EC-6F1ED1D3E592}"/>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80618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Create embedding column</a:t>
            </a:r>
          </a:p>
        </p:txBody>
      </p:sp>
      <p:sp>
        <p:nvSpPr>
          <p:cNvPr id="525" name="Google Shape;525;p38"/>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38"/>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VN"/>
          </a:p>
        </p:txBody>
      </p:sp>
      <p:pic>
        <p:nvPicPr>
          <p:cNvPr id="2062" name="Picture 14" descr="Elevating Information Retrieval and Augmenting Large Language Models">
            <a:extLst>
              <a:ext uri="{FF2B5EF4-FFF2-40B4-BE49-F238E27FC236}">
                <a16:creationId xmlns:a16="http://schemas.microsoft.com/office/drawing/2014/main" id="{3473DAEE-5004-B9DF-E637-F0690BE6B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89" y="1638605"/>
            <a:ext cx="6647688" cy="1885820"/>
          </a:xfrm>
          <a:prstGeom prst="rect">
            <a:avLst/>
          </a:prstGeom>
          <a:noFill/>
          <a:ln>
            <a:solidFill>
              <a:schemeClr val="accent4">
                <a:lumMod val="10000"/>
              </a:schemeClr>
            </a:solidFill>
          </a:ln>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3B8C9762-C07C-221D-ACB2-FE595691EA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000" y="113139"/>
            <a:ext cx="2406762" cy="606061"/>
          </a:xfrm>
          <a:prstGeom prst="rect">
            <a:avLst/>
          </a:prstGeom>
        </p:spPr>
      </p:pic>
      <p:pic>
        <p:nvPicPr>
          <p:cNvPr id="6146" name="Picture 2" descr="Free Mongo DB 3D Icon - Free Download ...">
            <a:extLst>
              <a:ext uri="{FF2B5EF4-FFF2-40B4-BE49-F238E27FC236}">
                <a16:creationId xmlns:a16="http://schemas.microsoft.com/office/drawing/2014/main" id="{0FBC457D-0091-554D-8389-3B607616D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3663" y="5274129"/>
            <a:ext cx="1684724" cy="1684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C06D74C2-5A2B-26B5-9539-0849C752AC04}"/>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69D439FA-32EE-8E5E-0B5E-34A1BA03A00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Store data in MongoDB </a:t>
            </a:r>
          </a:p>
        </p:txBody>
      </p:sp>
      <p:sp>
        <p:nvSpPr>
          <p:cNvPr id="526" name="Google Shape;526;p38">
            <a:extLst>
              <a:ext uri="{FF2B5EF4-FFF2-40B4-BE49-F238E27FC236}">
                <a16:creationId xmlns:a16="http://schemas.microsoft.com/office/drawing/2014/main" id="{0BB10E0E-18B8-6170-03C0-B27BF10222D2}"/>
              </a:ext>
            </a:extLst>
          </p:cNvPr>
          <p:cNvSpPr txBox="1">
            <a:spLocks noGrp="1"/>
          </p:cNvSpPr>
          <p:nvPr>
            <p:ph type="subTitle" idx="2"/>
          </p:nvPr>
        </p:nvSpPr>
        <p:spPr>
          <a:xfrm>
            <a:off x="809700" y="1034405"/>
            <a:ext cx="3318600" cy="1921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VN"/>
              <a:t>After we embed the plot then we store everything in MongoDB</a:t>
            </a:r>
          </a:p>
        </p:txBody>
      </p:sp>
      <p:pic>
        <p:nvPicPr>
          <p:cNvPr id="2062" name="Picture 14" descr="Elevating Information Retrieval and Augmenting Large Language Models">
            <a:extLst>
              <a:ext uri="{FF2B5EF4-FFF2-40B4-BE49-F238E27FC236}">
                <a16:creationId xmlns:a16="http://schemas.microsoft.com/office/drawing/2014/main" id="{21EC1EF0-0333-CCD1-9371-9A149DFDC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807" y="2610612"/>
            <a:ext cx="542435" cy="15387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25BB3D67-5F08-CACC-7DF6-ED822955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884" y="428344"/>
            <a:ext cx="2406762" cy="606061"/>
          </a:xfrm>
          <a:prstGeom prst="rect">
            <a:avLst/>
          </a:prstGeom>
        </p:spPr>
      </p:pic>
      <p:pic>
        <p:nvPicPr>
          <p:cNvPr id="7170" name="Picture 2" descr="Free Mongo DB 3D Icon - Free Download ...">
            <a:extLst>
              <a:ext uri="{FF2B5EF4-FFF2-40B4-BE49-F238E27FC236}">
                <a16:creationId xmlns:a16="http://schemas.microsoft.com/office/drawing/2014/main" id="{818DE0B2-CFC9-5BF8-05E1-80514FEBF9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60" y="2074864"/>
            <a:ext cx="2034231" cy="203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66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3">
          <a:extLst>
            <a:ext uri="{FF2B5EF4-FFF2-40B4-BE49-F238E27FC236}">
              <a16:creationId xmlns:a16="http://schemas.microsoft.com/office/drawing/2014/main" id="{41FAAB73-C14B-1AF5-CAF3-3492B1029B14}"/>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BDD79C11-2011-FD95-DEE3-708C86525A4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Embedding Model</a:t>
            </a:r>
          </a:p>
        </p:txBody>
      </p:sp>
      <p:pic>
        <p:nvPicPr>
          <p:cNvPr id="2" name="Picture 1">
            <a:extLst>
              <a:ext uri="{FF2B5EF4-FFF2-40B4-BE49-F238E27FC236}">
                <a16:creationId xmlns:a16="http://schemas.microsoft.com/office/drawing/2014/main" id="{647BA953-0E07-3A6B-44E2-D4532A37D3CE}"/>
              </a:ext>
            </a:extLst>
          </p:cNvPr>
          <p:cNvPicPr>
            <a:picLocks noChangeAspect="1"/>
          </p:cNvPicPr>
          <p:nvPr/>
        </p:nvPicPr>
        <p:blipFill>
          <a:blip r:embed="rId3"/>
          <a:stretch>
            <a:fillRect/>
          </a:stretch>
        </p:blipFill>
        <p:spPr>
          <a:xfrm>
            <a:off x="1717278" y="1199139"/>
            <a:ext cx="5707236" cy="3442048"/>
          </a:xfrm>
          <a:prstGeom prst="rect">
            <a:avLst/>
          </a:prstGeom>
          <a:ln>
            <a:solidFill>
              <a:schemeClr val="accent4">
                <a:lumMod val="10000"/>
              </a:schemeClr>
            </a:solidFill>
          </a:ln>
        </p:spPr>
      </p:pic>
      <p:pic>
        <p:nvPicPr>
          <p:cNvPr id="4098" name="Picture 2" descr="Ollama">
            <a:extLst>
              <a:ext uri="{FF2B5EF4-FFF2-40B4-BE49-F238E27FC236}">
                <a16:creationId xmlns:a16="http://schemas.microsoft.com/office/drawing/2014/main" id="{905B8632-F1FC-13DF-33E5-F968895B2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42" y="36221"/>
            <a:ext cx="693954" cy="98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28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D272AD7A-502E-7813-6529-02BF8C839322}"/>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8363C9B8-8B70-00BF-D7D2-18A354A0149E}"/>
              </a:ext>
            </a:extLst>
          </p:cNvPr>
          <p:cNvSpPr txBox="1">
            <a:spLocks noGrp="1"/>
          </p:cNvSpPr>
          <p:nvPr>
            <p:ph type="title"/>
          </p:nvPr>
        </p:nvSpPr>
        <p:spPr>
          <a:xfrm>
            <a:off x="720000" y="289677"/>
            <a:ext cx="7704000" cy="572700"/>
          </a:xfrm>
          <a:prstGeom prst="rect">
            <a:avLst/>
          </a:prstGeom>
        </p:spPr>
        <p:txBody>
          <a:bodyPr spcFirstLastPara="1" wrap="square" lIns="91425" tIns="91425" rIns="91425" bIns="91425" anchor="t" anchorCtr="0">
            <a:noAutofit/>
          </a:bodyPr>
          <a:lstStyle/>
          <a:p>
            <a:pPr marL="0" indent="0"/>
            <a:r>
              <a:rPr lang="en-US" sz="3200"/>
              <a:t>Hierarchical Navigable Small Worlds (HNSW) Algorithm</a:t>
            </a:r>
          </a:p>
        </p:txBody>
      </p:sp>
      <p:sp>
        <p:nvSpPr>
          <p:cNvPr id="525" name="Google Shape;525;p38">
            <a:extLst>
              <a:ext uri="{FF2B5EF4-FFF2-40B4-BE49-F238E27FC236}">
                <a16:creationId xmlns:a16="http://schemas.microsoft.com/office/drawing/2014/main" id="{4A48FE73-9AA4-951F-859B-6F706C8E9BDE}"/>
              </a:ext>
            </a:extLst>
          </p:cNvPr>
          <p:cNvSpPr txBox="1">
            <a:spLocks noGrp="1"/>
          </p:cNvSpPr>
          <p:nvPr>
            <p:ph type="subTitle" idx="1"/>
          </p:nvPr>
        </p:nvSpPr>
        <p:spPr>
          <a:xfrm>
            <a:off x="5254730" y="1349743"/>
            <a:ext cx="3318600" cy="1921500"/>
          </a:xfrm>
          <a:prstGeom prst="rect">
            <a:avLst/>
          </a:prstGeom>
        </p:spPr>
        <p:txBody>
          <a:bodyPr spcFirstLastPara="1" wrap="square" lIns="91425" tIns="91425" rIns="91425" bIns="91425" anchor="t" anchorCtr="0">
            <a:noAutofit/>
          </a:bodyPr>
          <a:lstStyle/>
          <a:p>
            <a:pPr marL="285750" indent="-285750">
              <a:buFont typeface="Arial"/>
              <a:buChar char="•"/>
            </a:pPr>
            <a:r>
              <a:rPr lang="en-US" b="0" i="0" u="none" strike="noStrike">
                <a:solidFill>
                  <a:srgbClr val="4B5563"/>
                </a:solidFill>
                <a:effectLst/>
              </a:rPr>
              <a:t>ANN stands for "Approximate Nearest Neighbors" and it is an approach to finding similar vectors that trades accuracy in favor of performance. This is one of the core algorithms used to power Atlas Vector Search. </a:t>
            </a:r>
            <a:endParaRPr lang="en-US"/>
          </a:p>
          <a:p>
            <a:pPr marL="285750" indent="-285750">
              <a:buFont typeface="Arial"/>
              <a:buChar char="•"/>
            </a:pPr>
            <a:r>
              <a:rPr lang="en-US">
                <a:solidFill>
                  <a:srgbClr val="4B5563"/>
                </a:solidFill>
              </a:rPr>
              <a:t>The</a:t>
            </a:r>
            <a:r>
              <a:rPr lang="en-US" b="0" i="0" u="none" strike="noStrike">
                <a:solidFill>
                  <a:srgbClr val="4B5563"/>
                </a:solidFill>
                <a:effectLst/>
              </a:rPr>
              <a:t> algorithm for Approximate Nearest Neighbor search uses the Hierarchical Navigable Small World (HNSW) graph for efficient indexing and querying of millions of vectors.</a:t>
            </a:r>
            <a:endParaRPr lang="en-US"/>
          </a:p>
        </p:txBody>
      </p:sp>
      <p:sp>
        <p:nvSpPr>
          <p:cNvPr id="526" name="Google Shape;526;p38">
            <a:extLst>
              <a:ext uri="{FF2B5EF4-FFF2-40B4-BE49-F238E27FC236}">
                <a16:creationId xmlns:a16="http://schemas.microsoft.com/office/drawing/2014/main" id="{1C158E01-670E-1569-8D80-E96CAAEC13A1}"/>
              </a:ext>
            </a:extLst>
          </p:cNvPr>
          <p:cNvSpPr txBox="1">
            <a:spLocks noGrp="1"/>
          </p:cNvSpPr>
          <p:nvPr>
            <p:ph type="subTitle" idx="2"/>
          </p:nvPr>
        </p:nvSpPr>
        <p:spPr>
          <a:xfrm>
            <a:off x="1579316" y="2462900"/>
            <a:ext cx="1805984" cy="10094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VN"/>
          </a:p>
        </p:txBody>
      </p:sp>
      <p:pic>
        <p:nvPicPr>
          <p:cNvPr id="1026" name="Picture 2" descr="Spiral model illustration ">
            <a:extLst>
              <a:ext uri="{FF2B5EF4-FFF2-40B4-BE49-F238E27FC236}">
                <a16:creationId xmlns:a16="http://schemas.microsoft.com/office/drawing/2014/main" id="{7D281125-8E24-A4A4-533A-405C9A5C5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00" y="1503187"/>
            <a:ext cx="4803228" cy="297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1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7FC7D2AA-0570-2292-17DE-40E095319817}"/>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FD7F0D44-7815-3659-10D6-AEDDD3CD9F8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3200"/>
              <a:t>Cosine Similarity</a:t>
            </a:r>
          </a:p>
        </p:txBody>
      </p:sp>
      <p:sp>
        <p:nvSpPr>
          <p:cNvPr id="525" name="Google Shape;525;p38">
            <a:extLst>
              <a:ext uri="{FF2B5EF4-FFF2-40B4-BE49-F238E27FC236}">
                <a16:creationId xmlns:a16="http://schemas.microsoft.com/office/drawing/2014/main" id="{BF7C0D03-DD34-3FEF-4A66-EF20F3909D41}"/>
              </a:ext>
            </a:extLst>
          </p:cNvPr>
          <p:cNvSpPr txBox="1">
            <a:spLocks noGrp="1"/>
          </p:cNvSpPr>
          <p:nvPr>
            <p:ph type="subTitle" idx="1"/>
          </p:nvPr>
        </p:nvSpPr>
        <p:spPr>
          <a:xfrm>
            <a:off x="823008" y="1046124"/>
            <a:ext cx="7600992" cy="1416776"/>
          </a:xfrm>
          <a:prstGeom prst="rect">
            <a:avLst/>
          </a:prstGeom>
        </p:spPr>
        <p:txBody>
          <a:bodyPr spcFirstLastPara="1" wrap="square" lIns="91425" tIns="91425" rIns="91425" bIns="91425" anchor="t" anchorCtr="0">
            <a:noAutofit/>
          </a:bodyPr>
          <a:lstStyle/>
          <a:p>
            <a:pPr marL="0" indent="0"/>
            <a:endParaRPr lang="en-US"/>
          </a:p>
          <a:p>
            <a:pPr marL="0" indent="0"/>
            <a:r>
              <a:rPr lang="en-US"/>
              <a:t>• MongoDB supports cosine similarity as a metric to measure the angle between vectors, effectively capturing their directional alignment. This is particularly useful in applications like text similarity and recommendation systems. </a:t>
            </a:r>
          </a:p>
          <a:p>
            <a:pPr marL="0" indent="0"/>
            <a:endParaRPr/>
          </a:p>
        </p:txBody>
      </p:sp>
      <p:sp>
        <p:nvSpPr>
          <p:cNvPr id="526" name="Google Shape;526;p38">
            <a:extLst>
              <a:ext uri="{FF2B5EF4-FFF2-40B4-BE49-F238E27FC236}">
                <a16:creationId xmlns:a16="http://schemas.microsoft.com/office/drawing/2014/main" id="{980489E7-43DC-21E0-D93D-58E4BABBB6F3}"/>
              </a:ext>
            </a:extLst>
          </p:cNvPr>
          <p:cNvSpPr txBox="1">
            <a:spLocks noGrp="1"/>
          </p:cNvSpPr>
          <p:nvPr>
            <p:ph type="subTitle" idx="2"/>
          </p:nvPr>
        </p:nvSpPr>
        <p:spPr>
          <a:xfrm>
            <a:off x="1579316" y="2462900"/>
            <a:ext cx="1805984" cy="10094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VN"/>
          </a:p>
        </p:txBody>
      </p:sp>
      <p:pic>
        <p:nvPicPr>
          <p:cNvPr id="9218" name="Picture 2" descr="Cosine Similarity – LearnDataSci">
            <a:extLst>
              <a:ext uri="{FF2B5EF4-FFF2-40B4-BE49-F238E27FC236}">
                <a16:creationId xmlns:a16="http://schemas.microsoft.com/office/drawing/2014/main" id="{FAF863A1-9FF8-DEC3-FEF0-75484D04A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40" y="2462900"/>
            <a:ext cx="7823810" cy="236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2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blinds(horizontal)">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82D4BB65-0744-1304-3C54-FD6CAAB84789}"/>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6FF5882F-58B5-CA6D-93B3-BF18B0E7BA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Generate smooth description</a:t>
            </a:r>
            <a:endParaRPr/>
          </a:p>
        </p:txBody>
      </p:sp>
      <p:sp>
        <p:nvSpPr>
          <p:cNvPr id="525" name="Google Shape;525;p38">
            <a:extLst>
              <a:ext uri="{FF2B5EF4-FFF2-40B4-BE49-F238E27FC236}">
                <a16:creationId xmlns:a16="http://schemas.microsoft.com/office/drawing/2014/main" id="{B84E994A-7C95-6486-028B-08A654E7D2C4}"/>
              </a:ext>
            </a:extLst>
          </p:cNvPr>
          <p:cNvSpPr txBox="1">
            <a:spLocks noGrp="1"/>
          </p:cNvSpPr>
          <p:nvPr>
            <p:ph type="subTitle" idx="1"/>
          </p:nvPr>
        </p:nvSpPr>
        <p:spPr>
          <a:xfrm>
            <a:off x="5083954" y="1455823"/>
            <a:ext cx="3318600" cy="1921500"/>
          </a:xfrm>
          <a:prstGeom prst="rect">
            <a:avLst/>
          </a:prstGeom>
        </p:spPr>
        <p:txBody>
          <a:bodyPr spcFirstLastPara="1" wrap="square" lIns="91425" tIns="91425" rIns="91425" bIns="91425" anchor="t" anchorCtr="0">
            <a:noAutofit/>
          </a:bodyPr>
          <a:lstStyle/>
          <a:p>
            <a:pPr marL="0" indent="0"/>
            <a:endParaRPr/>
          </a:p>
        </p:txBody>
      </p:sp>
      <p:sp>
        <p:nvSpPr>
          <p:cNvPr id="526" name="Google Shape;526;p38">
            <a:extLst>
              <a:ext uri="{FF2B5EF4-FFF2-40B4-BE49-F238E27FC236}">
                <a16:creationId xmlns:a16="http://schemas.microsoft.com/office/drawing/2014/main" id="{3012F2D6-596C-8EDB-89E3-FA5E1EF58748}"/>
              </a:ext>
            </a:extLst>
          </p:cNvPr>
          <p:cNvSpPr txBox="1">
            <a:spLocks noGrp="1"/>
          </p:cNvSpPr>
          <p:nvPr>
            <p:ph type="subTitle" idx="2"/>
          </p:nvPr>
        </p:nvSpPr>
        <p:spPr>
          <a:xfrm>
            <a:off x="1579316" y="2462900"/>
            <a:ext cx="1805984" cy="10094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VN"/>
          </a:p>
        </p:txBody>
      </p:sp>
      <p:pic>
        <p:nvPicPr>
          <p:cNvPr id="10242" name="Picture 2" descr="What is effective storytelling – tales of Suchita">
            <a:extLst>
              <a:ext uri="{FF2B5EF4-FFF2-40B4-BE49-F238E27FC236}">
                <a16:creationId xmlns:a16="http://schemas.microsoft.com/office/drawing/2014/main" id="{B0386780-DBBD-BDF2-9527-E76C219E4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35" y="1199408"/>
            <a:ext cx="4572000" cy="273060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WS | Community | Llama3.2-Chat with your Entity Relationship (ERD) and  Architecture diagrams">
            <a:extLst>
              <a:ext uri="{FF2B5EF4-FFF2-40B4-BE49-F238E27FC236}">
                <a16:creationId xmlns:a16="http://schemas.microsoft.com/office/drawing/2014/main" id="{94F1F742-84D4-1739-E59A-B13491005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588" y="1199408"/>
            <a:ext cx="3554574" cy="273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37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505C771C-E66B-7FE5-29D6-7516E4CF2392}"/>
            </a:ext>
          </a:extLst>
        </p:cNvPr>
        <p:cNvGrpSpPr/>
        <p:nvPr/>
      </p:nvGrpSpPr>
      <p:grpSpPr>
        <a:xfrm>
          <a:off x="0" y="0"/>
          <a:ext cx="0" cy="0"/>
          <a:chOff x="0" y="0"/>
          <a:chExt cx="0" cy="0"/>
        </a:xfrm>
      </p:grpSpPr>
      <p:sp>
        <p:nvSpPr>
          <p:cNvPr id="524" name="Google Shape;524;p38">
            <a:extLst>
              <a:ext uri="{FF2B5EF4-FFF2-40B4-BE49-F238E27FC236}">
                <a16:creationId xmlns:a16="http://schemas.microsoft.com/office/drawing/2014/main" id="{4B3F74AB-14CD-7F4E-CF7D-44F3D0A4E2A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Generate smooth description</a:t>
            </a:r>
            <a:endParaRPr/>
          </a:p>
        </p:txBody>
      </p:sp>
      <p:pic>
        <p:nvPicPr>
          <p:cNvPr id="2" name="Picture 1">
            <a:extLst>
              <a:ext uri="{FF2B5EF4-FFF2-40B4-BE49-F238E27FC236}">
                <a16:creationId xmlns:a16="http://schemas.microsoft.com/office/drawing/2014/main" id="{BDC0B86E-D0B0-E586-F7D0-868F26962A25}"/>
              </a:ext>
            </a:extLst>
          </p:cNvPr>
          <p:cNvPicPr>
            <a:picLocks noChangeAspect="1"/>
          </p:cNvPicPr>
          <p:nvPr/>
        </p:nvPicPr>
        <p:blipFill>
          <a:blip r:embed="rId3"/>
          <a:stretch>
            <a:fillRect/>
          </a:stretch>
        </p:blipFill>
        <p:spPr>
          <a:xfrm>
            <a:off x="825137" y="1082079"/>
            <a:ext cx="5183777" cy="1228413"/>
          </a:xfrm>
          <a:prstGeom prst="rect">
            <a:avLst/>
          </a:prstGeom>
        </p:spPr>
      </p:pic>
      <p:sp>
        <p:nvSpPr>
          <p:cNvPr id="3" name="TextBox 2">
            <a:extLst>
              <a:ext uri="{FF2B5EF4-FFF2-40B4-BE49-F238E27FC236}">
                <a16:creationId xmlns:a16="http://schemas.microsoft.com/office/drawing/2014/main" id="{C10FD01F-FE68-5B1E-808C-585F996CAA11}"/>
              </a:ext>
            </a:extLst>
          </p:cNvPr>
          <p:cNvSpPr txBox="1"/>
          <p:nvPr/>
        </p:nvSpPr>
        <p:spPr>
          <a:xfrm>
            <a:off x="825137" y="2447109"/>
            <a:ext cx="7405097" cy="954107"/>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0E0E0E"/>
                </a:solidFill>
                <a:effectLst/>
                <a:latin typeface=".AppleSystemUIFont"/>
              </a:rPr>
              <a:t>In this emotional Vietnamese drama, young An embarks on a perilous journey to find his estranged father in a war-torn country after losing his mother. Featuring Huynh Hao Khang and Do Ky Phong, this gripping film is a heartfelt tale of survival, resilience, and hope. Currently ranked #8 in today’s top movies!</a:t>
            </a:r>
          </a:p>
        </p:txBody>
      </p:sp>
    </p:spTree>
    <p:extLst>
      <p:ext uri="{BB962C8B-B14F-4D97-AF65-F5344CB8AC3E}">
        <p14:creationId xmlns:p14="http://schemas.microsoft.com/office/powerpoint/2010/main" val="174438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40EAE19D-64F9-216B-53AC-7C87DAF394F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F8AD10B9-4D09-3713-FFDE-2DF865B493F5}"/>
              </a:ext>
            </a:extLst>
          </p:cNvPr>
          <p:cNvSpPr txBox="1">
            <a:spLocks noGrp="1"/>
          </p:cNvSpPr>
          <p:nvPr>
            <p:ph type="title"/>
          </p:nvPr>
        </p:nvSpPr>
        <p:spPr>
          <a:xfrm>
            <a:off x="961479" y="2343496"/>
            <a:ext cx="4044900" cy="841800"/>
          </a:xfrm>
          <a:prstGeom prst="rect">
            <a:avLst/>
          </a:prstGeom>
        </p:spPr>
        <p:txBody>
          <a:bodyPr spcFirstLastPara="1" wrap="square" lIns="91425" tIns="91425" rIns="91425" bIns="91425" anchor="b" anchorCtr="0">
            <a:noAutofit/>
          </a:bodyPr>
          <a:lstStyle/>
          <a:p>
            <a:pPr algn="l">
              <a:lnSpc>
                <a:spcPct val="114999"/>
              </a:lnSpc>
            </a:pPr>
            <a:r>
              <a:rPr lang="en-US" sz="3600"/>
              <a:t>Demonstration</a:t>
            </a:r>
            <a:endParaRPr lang="en-US" sz="3600" b="0">
              <a:solidFill>
                <a:srgbClr val="000000"/>
              </a:solidFill>
            </a:endParaRPr>
          </a:p>
          <a:p>
            <a:pPr marL="0" lvl="0" indent="0" algn="r">
              <a:lnSpc>
                <a:spcPct val="114999"/>
              </a:lnSpc>
              <a:spcBef>
                <a:spcPts val="0"/>
              </a:spcBef>
              <a:spcAft>
                <a:spcPts val="0"/>
              </a:spcAft>
              <a:buNone/>
            </a:pPr>
            <a:endParaRPr lang="en-US"/>
          </a:p>
        </p:txBody>
      </p:sp>
      <p:sp>
        <p:nvSpPr>
          <p:cNvPr id="468" name="Google Shape;468;p36">
            <a:extLst>
              <a:ext uri="{FF2B5EF4-FFF2-40B4-BE49-F238E27FC236}">
                <a16:creationId xmlns:a16="http://schemas.microsoft.com/office/drawing/2014/main" id="{EE6E8AD4-EA0C-9E98-8389-3223C981B43F}"/>
              </a:ext>
            </a:extLst>
          </p:cNvPr>
          <p:cNvSpPr txBox="1">
            <a:spLocks noGrp="1"/>
          </p:cNvSpPr>
          <p:nvPr>
            <p:ph type="title" idx="2"/>
          </p:nvPr>
        </p:nvSpPr>
        <p:spPr>
          <a:xfrm>
            <a:off x="720000" y="14252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469" name="Google Shape;469;p36">
            <a:extLst>
              <a:ext uri="{FF2B5EF4-FFF2-40B4-BE49-F238E27FC236}">
                <a16:creationId xmlns:a16="http://schemas.microsoft.com/office/drawing/2014/main" id="{F0E15EB3-FF68-B27C-F57D-6F56D678FA9B}"/>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D22D284B-9999-98A4-B131-D16C12E520BC}"/>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297E665C-9B18-F882-7139-B07D70A24F3B}"/>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6DDEE3B4-936E-9806-B780-A15AC728365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625557A0-68F7-EBA4-7EF3-4E7D3A0DF73B}"/>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A43194A8-6CF8-BC35-0670-6B21790E21E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410A10D5-6BFF-2F16-AD93-7D1DF536E057}"/>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A6FF687-CDEA-9E4D-BB9A-B052FA337C92}"/>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7C1BCAC7-7D2C-599C-180D-75C9D89A9032}"/>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9879B52F-5AF7-C5DC-D206-C72DFD6BC16B}"/>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617EDA80-10F5-135F-2D0B-36A5DE7A36F0}"/>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A9C5DD3F-6385-FF78-961D-88F262F60CAF}"/>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FB51CBFC-9BAC-9B51-BE0F-19B208D9E608}"/>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7E92FB28-D421-DAF9-C19F-098BD78E0F4D}"/>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4C716287-C736-54D4-6DF4-9E38F313A034}"/>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DE8594DD-DCC3-D939-E9D8-719DEFED3BED}"/>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ED586051-166E-78FA-71AE-4483FD41FFD7}"/>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49272BAF-84D2-4550-7AD8-751AC38C09C8}"/>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3B4DEE78-F58B-4DB4-EEE9-EA1332FF2EE0}"/>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DA513234-0F76-3A71-F887-8A9FBC57C175}"/>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4E068A59-5670-641C-706D-FCF035D14B48}"/>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55187873-5443-21DA-FC00-09A0994A7C4A}"/>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4E7CF1A-C3F8-0511-ED8C-BF844C835D2F}"/>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71AE75A3-3033-18FD-61A9-049CA8EB0F9E}"/>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8F8C953D-98EE-8FD7-1A08-A6FEBD309ACE}"/>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22BCF495-C9C1-E112-C722-1D92D80B10E0}"/>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93F866B9-92D9-8235-47E5-6F7DF79ACEC3}"/>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5D377BF0-AE77-7464-94D5-3A7985389BFC}"/>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A942F386-1605-CE3C-8170-152640A01FF9}"/>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017A99AC-D96E-1AED-637F-6400D6FF1E44}"/>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AD254C56-E29B-76DF-5368-29BD8F53C2B3}"/>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0D7DFD93-B56F-10AE-DC12-8084B3F63F5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BAE31644-71E1-7486-3CB4-3DAEA64D32F0}"/>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907BE7EF-FD65-8AD1-A22C-82CF37AB0E9E}"/>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B44C800C-437D-5AEE-DB22-2C741ADE80B5}"/>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214131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2" name="Google Shape;63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a:t>
            </a:r>
            <a:endParaRPr/>
          </a:p>
        </p:txBody>
      </p:sp>
      <p:sp>
        <p:nvSpPr>
          <p:cNvPr id="633" name="Google Shape;633;p41"/>
          <p:cNvSpPr txBox="1">
            <a:spLocks noGrp="1"/>
          </p:cNvSpPr>
          <p:nvPr>
            <p:ph type="subTitle" idx="1"/>
          </p:nvPr>
        </p:nvSpPr>
        <p:spPr>
          <a:xfrm>
            <a:off x="633423" y="3223392"/>
            <a:ext cx="23930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ITDSIU21076</a:t>
            </a:r>
            <a:endParaRPr/>
          </a:p>
        </p:txBody>
      </p:sp>
      <p:sp>
        <p:nvSpPr>
          <p:cNvPr id="634" name="Google Shape;634;p41"/>
          <p:cNvSpPr txBox="1">
            <a:spLocks noGrp="1"/>
          </p:cNvSpPr>
          <p:nvPr>
            <p:ph type="subTitle" idx="2"/>
          </p:nvPr>
        </p:nvSpPr>
        <p:spPr>
          <a:xfrm>
            <a:off x="3159682" y="3222425"/>
            <a:ext cx="2259412"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ITDSIU21091</a:t>
            </a:r>
            <a:endParaRPr/>
          </a:p>
        </p:txBody>
      </p:sp>
      <p:sp>
        <p:nvSpPr>
          <p:cNvPr id="635" name="Google Shape;635;p41"/>
          <p:cNvSpPr txBox="1">
            <a:spLocks noGrp="1"/>
          </p:cNvSpPr>
          <p:nvPr>
            <p:ph type="subTitle" idx="3"/>
          </p:nvPr>
        </p:nvSpPr>
        <p:spPr>
          <a:xfrm>
            <a:off x="6164408" y="3207523"/>
            <a:ext cx="2042041"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ITDSIU21103</a:t>
            </a:r>
            <a:endParaRPr/>
          </a:p>
        </p:txBody>
      </p:sp>
      <p:sp>
        <p:nvSpPr>
          <p:cNvPr id="636" name="Google Shape;636;p41"/>
          <p:cNvSpPr txBox="1">
            <a:spLocks noGrp="1"/>
          </p:cNvSpPr>
          <p:nvPr>
            <p:ph type="subTitle" idx="4"/>
          </p:nvPr>
        </p:nvSpPr>
        <p:spPr>
          <a:xfrm>
            <a:off x="633423" y="2897804"/>
            <a:ext cx="23930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Nguyen Huy Bao</a:t>
            </a:r>
            <a:endParaRPr/>
          </a:p>
        </p:txBody>
      </p:sp>
      <p:sp>
        <p:nvSpPr>
          <p:cNvPr id="637" name="Google Shape;637;p41"/>
          <p:cNvSpPr txBox="1">
            <a:spLocks noGrp="1"/>
          </p:cNvSpPr>
          <p:nvPr>
            <p:ph type="subTitle" idx="5"/>
          </p:nvPr>
        </p:nvSpPr>
        <p:spPr>
          <a:xfrm>
            <a:off x="3112851" y="2890101"/>
            <a:ext cx="2834187"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Nguyen Nhat Khiem</a:t>
            </a:r>
            <a:endParaRPr/>
          </a:p>
        </p:txBody>
      </p:sp>
      <p:sp>
        <p:nvSpPr>
          <p:cNvPr id="638" name="Google Shape;638;p41"/>
          <p:cNvSpPr txBox="1">
            <a:spLocks noGrp="1"/>
          </p:cNvSpPr>
          <p:nvPr>
            <p:ph type="subTitle" idx="6"/>
          </p:nvPr>
        </p:nvSpPr>
        <p:spPr>
          <a:xfrm>
            <a:off x="6031149" y="2896975"/>
            <a:ext cx="2626603"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Trinh Binh Nguyen</a:t>
            </a:r>
            <a:endParaRPr/>
          </a:p>
        </p:txBody>
      </p:sp>
      <p:sp>
        <p:nvSpPr>
          <p:cNvPr id="18" name="Google Shape;752;p44">
            <a:extLst>
              <a:ext uri="{FF2B5EF4-FFF2-40B4-BE49-F238E27FC236}">
                <a16:creationId xmlns:a16="http://schemas.microsoft.com/office/drawing/2014/main" id="{B7F10EEA-97C6-3C60-CD8D-E6C40A83DF86}"/>
              </a:ext>
            </a:extLst>
          </p:cNvPr>
          <p:cNvSpPr/>
          <p:nvPr/>
        </p:nvSpPr>
        <p:spPr>
          <a:xfrm>
            <a:off x="3682650" y="1924114"/>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9" name="Google Shape;786;p44">
            <a:extLst>
              <a:ext uri="{FF2B5EF4-FFF2-40B4-BE49-F238E27FC236}">
                <a16:creationId xmlns:a16="http://schemas.microsoft.com/office/drawing/2014/main" id="{A29D23D9-C631-A7D6-1869-7EE6335DE42E}"/>
              </a:ext>
            </a:extLst>
          </p:cNvPr>
          <p:cNvGrpSpPr/>
          <p:nvPr/>
        </p:nvGrpSpPr>
        <p:grpSpPr>
          <a:xfrm>
            <a:off x="3755965" y="1994062"/>
            <a:ext cx="400872" cy="427545"/>
            <a:chOff x="3136662" y="3324506"/>
            <a:chExt cx="469240" cy="500462"/>
          </a:xfrm>
        </p:grpSpPr>
        <p:sp>
          <p:nvSpPr>
            <p:cNvPr id="20" name="Google Shape;787;p44">
              <a:extLst>
                <a:ext uri="{FF2B5EF4-FFF2-40B4-BE49-F238E27FC236}">
                  <a16:creationId xmlns:a16="http://schemas.microsoft.com/office/drawing/2014/main" id="{223A62C7-4E60-FD71-BF1D-338DF0B2FCBC}"/>
                </a:ext>
              </a:extLst>
            </p:cNvPr>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44">
              <a:extLst>
                <a:ext uri="{FF2B5EF4-FFF2-40B4-BE49-F238E27FC236}">
                  <a16:creationId xmlns:a16="http://schemas.microsoft.com/office/drawing/2014/main" id="{6561D8CC-7E36-2A2C-98C2-092879FC12DF}"/>
                </a:ext>
              </a:extLst>
            </p:cNvPr>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44">
              <a:extLst>
                <a:ext uri="{FF2B5EF4-FFF2-40B4-BE49-F238E27FC236}">
                  <a16:creationId xmlns:a16="http://schemas.microsoft.com/office/drawing/2014/main" id="{636EEBAA-0953-BE1D-7D12-AD9931D4E7AD}"/>
                </a:ext>
              </a:extLst>
            </p:cNvPr>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44">
              <a:extLst>
                <a:ext uri="{FF2B5EF4-FFF2-40B4-BE49-F238E27FC236}">
                  <a16:creationId xmlns:a16="http://schemas.microsoft.com/office/drawing/2014/main" id="{8950C84D-629F-5F5D-CB20-077A52AD8517}"/>
                </a:ext>
              </a:extLst>
            </p:cNvPr>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44">
              <a:extLst>
                <a:ext uri="{FF2B5EF4-FFF2-40B4-BE49-F238E27FC236}">
                  <a16:creationId xmlns:a16="http://schemas.microsoft.com/office/drawing/2014/main" id="{A8715E4C-9D9F-A5D2-5C4D-AA6C0BF975EE}"/>
                </a:ext>
              </a:extLst>
            </p:cNvPr>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44">
              <a:extLst>
                <a:ext uri="{FF2B5EF4-FFF2-40B4-BE49-F238E27FC236}">
                  <a16:creationId xmlns:a16="http://schemas.microsoft.com/office/drawing/2014/main" id="{EA6568A3-ED13-69F1-5F06-9A4C4B624195}"/>
                </a:ext>
              </a:extLst>
            </p:cNvPr>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44">
              <a:extLst>
                <a:ext uri="{FF2B5EF4-FFF2-40B4-BE49-F238E27FC236}">
                  <a16:creationId xmlns:a16="http://schemas.microsoft.com/office/drawing/2014/main" id="{B2987203-511F-6E34-010F-B9E6D42A54E3}"/>
                </a:ext>
              </a:extLst>
            </p:cNvPr>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52;p44">
            <a:extLst>
              <a:ext uri="{FF2B5EF4-FFF2-40B4-BE49-F238E27FC236}">
                <a16:creationId xmlns:a16="http://schemas.microsoft.com/office/drawing/2014/main" id="{FFD44113-A157-684A-ED06-38CE1D703F5A}"/>
              </a:ext>
            </a:extLst>
          </p:cNvPr>
          <p:cNvSpPr/>
          <p:nvPr/>
        </p:nvSpPr>
        <p:spPr>
          <a:xfrm>
            <a:off x="1016225" y="1927314"/>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 name="Google Shape;786;p44">
            <a:extLst>
              <a:ext uri="{FF2B5EF4-FFF2-40B4-BE49-F238E27FC236}">
                <a16:creationId xmlns:a16="http://schemas.microsoft.com/office/drawing/2014/main" id="{BE392923-0037-A01B-DECA-3C8B29FCA55B}"/>
              </a:ext>
            </a:extLst>
          </p:cNvPr>
          <p:cNvGrpSpPr/>
          <p:nvPr/>
        </p:nvGrpSpPr>
        <p:grpSpPr>
          <a:xfrm>
            <a:off x="1089540" y="1997262"/>
            <a:ext cx="400872" cy="427545"/>
            <a:chOff x="3136662" y="3324506"/>
            <a:chExt cx="469240" cy="500462"/>
          </a:xfrm>
        </p:grpSpPr>
        <p:sp>
          <p:nvSpPr>
            <p:cNvPr id="29" name="Google Shape;787;p44">
              <a:extLst>
                <a:ext uri="{FF2B5EF4-FFF2-40B4-BE49-F238E27FC236}">
                  <a16:creationId xmlns:a16="http://schemas.microsoft.com/office/drawing/2014/main" id="{D1C88ADF-F89F-41AA-5A44-91DA0B7FB4F2}"/>
                </a:ext>
              </a:extLst>
            </p:cNvPr>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8;p44">
              <a:extLst>
                <a:ext uri="{FF2B5EF4-FFF2-40B4-BE49-F238E27FC236}">
                  <a16:creationId xmlns:a16="http://schemas.microsoft.com/office/drawing/2014/main" id="{CEB5D0B4-E7EB-69D6-70ED-09E3A338B5F8}"/>
                </a:ext>
              </a:extLst>
            </p:cNvPr>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9;p44">
              <a:extLst>
                <a:ext uri="{FF2B5EF4-FFF2-40B4-BE49-F238E27FC236}">
                  <a16:creationId xmlns:a16="http://schemas.microsoft.com/office/drawing/2014/main" id="{7FFD68DD-F285-C092-8215-1FC30D55FD3C}"/>
                </a:ext>
              </a:extLst>
            </p:cNvPr>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0;p44">
              <a:extLst>
                <a:ext uri="{FF2B5EF4-FFF2-40B4-BE49-F238E27FC236}">
                  <a16:creationId xmlns:a16="http://schemas.microsoft.com/office/drawing/2014/main" id="{9E154DBE-4C12-C9F2-96E0-B06F650EF3C4}"/>
                </a:ext>
              </a:extLst>
            </p:cNvPr>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1;p44">
              <a:extLst>
                <a:ext uri="{FF2B5EF4-FFF2-40B4-BE49-F238E27FC236}">
                  <a16:creationId xmlns:a16="http://schemas.microsoft.com/office/drawing/2014/main" id="{1EEA95AA-D6A5-6383-A746-B565FF04F07A}"/>
                </a:ext>
              </a:extLst>
            </p:cNvPr>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2;p44">
              <a:extLst>
                <a:ext uri="{FF2B5EF4-FFF2-40B4-BE49-F238E27FC236}">
                  <a16:creationId xmlns:a16="http://schemas.microsoft.com/office/drawing/2014/main" id="{ACFD259C-D2DC-F414-61D0-5C6435D5F85D}"/>
                </a:ext>
              </a:extLst>
            </p:cNvPr>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3;p44">
              <a:extLst>
                <a:ext uri="{FF2B5EF4-FFF2-40B4-BE49-F238E27FC236}">
                  <a16:creationId xmlns:a16="http://schemas.microsoft.com/office/drawing/2014/main" id="{F155E233-E406-24F7-50AF-C7360F0031DB}"/>
                </a:ext>
              </a:extLst>
            </p:cNvPr>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2;p44">
            <a:extLst>
              <a:ext uri="{FF2B5EF4-FFF2-40B4-BE49-F238E27FC236}">
                <a16:creationId xmlns:a16="http://schemas.microsoft.com/office/drawing/2014/main" id="{2AABF515-2486-467A-FE68-9B172F084616}"/>
              </a:ext>
            </a:extLst>
          </p:cNvPr>
          <p:cNvSpPr/>
          <p:nvPr/>
        </p:nvSpPr>
        <p:spPr>
          <a:xfrm>
            <a:off x="6171468" y="1932717"/>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7" name="Google Shape;786;p44">
            <a:extLst>
              <a:ext uri="{FF2B5EF4-FFF2-40B4-BE49-F238E27FC236}">
                <a16:creationId xmlns:a16="http://schemas.microsoft.com/office/drawing/2014/main" id="{66402307-59AF-6EF4-EF09-4C7F95D9E2DD}"/>
              </a:ext>
            </a:extLst>
          </p:cNvPr>
          <p:cNvGrpSpPr/>
          <p:nvPr/>
        </p:nvGrpSpPr>
        <p:grpSpPr>
          <a:xfrm>
            <a:off x="6244783" y="2002665"/>
            <a:ext cx="400872" cy="427545"/>
            <a:chOff x="3136662" y="3324506"/>
            <a:chExt cx="469240" cy="500462"/>
          </a:xfrm>
        </p:grpSpPr>
        <p:sp>
          <p:nvSpPr>
            <p:cNvPr id="38" name="Google Shape;787;p44">
              <a:extLst>
                <a:ext uri="{FF2B5EF4-FFF2-40B4-BE49-F238E27FC236}">
                  <a16:creationId xmlns:a16="http://schemas.microsoft.com/office/drawing/2014/main" id="{9170E4BD-1105-8F57-D5CA-64EA96E082B1}"/>
                </a:ext>
              </a:extLst>
            </p:cNvPr>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8;p44">
              <a:extLst>
                <a:ext uri="{FF2B5EF4-FFF2-40B4-BE49-F238E27FC236}">
                  <a16:creationId xmlns:a16="http://schemas.microsoft.com/office/drawing/2014/main" id="{B8C9F811-6533-99C4-AD29-D6321D37625C}"/>
                </a:ext>
              </a:extLst>
            </p:cNvPr>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89;p44">
              <a:extLst>
                <a:ext uri="{FF2B5EF4-FFF2-40B4-BE49-F238E27FC236}">
                  <a16:creationId xmlns:a16="http://schemas.microsoft.com/office/drawing/2014/main" id="{0724CA0E-93F0-476F-0883-BE8AFA637F82}"/>
                </a:ext>
              </a:extLst>
            </p:cNvPr>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0;p44">
              <a:extLst>
                <a:ext uri="{FF2B5EF4-FFF2-40B4-BE49-F238E27FC236}">
                  <a16:creationId xmlns:a16="http://schemas.microsoft.com/office/drawing/2014/main" id="{A896BF9E-DFD0-47AF-C436-8AB860B836FF}"/>
                </a:ext>
              </a:extLst>
            </p:cNvPr>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1;p44">
              <a:extLst>
                <a:ext uri="{FF2B5EF4-FFF2-40B4-BE49-F238E27FC236}">
                  <a16:creationId xmlns:a16="http://schemas.microsoft.com/office/drawing/2014/main" id="{9AC415EF-B71A-54A1-F9B7-A65EDAB94724}"/>
                </a:ext>
              </a:extLst>
            </p:cNvPr>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2;p44">
              <a:extLst>
                <a:ext uri="{FF2B5EF4-FFF2-40B4-BE49-F238E27FC236}">
                  <a16:creationId xmlns:a16="http://schemas.microsoft.com/office/drawing/2014/main" id="{CAA8C590-99DF-7FAD-5E19-CDA35A03E610}"/>
                </a:ext>
              </a:extLst>
            </p:cNvPr>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3;p44">
              <a:extLst>
                <a:ext uri="{FF2B5EF4-FFF2-40B4-BE49-F238E27FC236}">
                  <a16:creationId xmlns:a16="http://schemas.microsoft.com/office/drawing/2014/main" id="{E9499492-94A5-2071-C36D-C1399F0142F7}"/>
                </a:ext>
              </a:extLst>
            </p:cNvPr>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 resources</a:t>
            </a:r>
            <a:endParaRPr/>
          </a:p>
        </p:txBody>
      </p:sp>
      <p:sp>
        <p:nvSpPr>
          <p:cNvPr id="1826" name="Google Shape;1826;p65"/>
          <p:cNvSpPr txBox="1">
            <a:spLocks noGrp="1"/>
          </p:cNvSpPr>
          <p:nvPr>
            <p:ph type="subTitle" idx="1"/>
          </p:nvPr>
        </p:nvSpPr>
        <p:spPr>
          <a:xfrm>
            <a:off x="946900" y="1391224"/>
            <a:ext cx="7213948" cy="3008895"/>
          </a:xfrm>
          <a:prstGeom prst="rect">
            <a:avLst/>
          </a:prstGeom>
        </p:spPr>
        <p:txBody>
          <a:bodyPr spcFirstLastPara="1" wrap="square" lIns="91425" tIns="91425" rIns="91425" bIns="91425" anchor="t" anchorCtr="0">
            <a:noAutofit/>
          </a:bodyPr>
          <a:lstStyle/>
          <a:p>
            <a:pPr marL="285750" indent="-285750"/>
            <a:r>
              <a:rPr lang="en-US"/>
              <a:t>MongoDB. (n.d.). Create an Atlas Search Index. [Website]. Retrieved from https://www.mongodb.com/docs/atlas/atlas-search/create-index/ </a:t>
            </a:r>
          </a:p>
          <a:p>
            <a:pPr marL="285750" indent="-285750"/>
            <a:r>
              <a:rPr lang="en-US" err="1"/>
              <a:t>Streamlit</a:t>
            </a:r>
            <a:r>
              <a:rPr lang="en-US"/>
              <a:t> Docs. (n.d.). Retrieved from https://docs.streamlit.io/ </a:t>
            </a:r>
          </a:p>
          <a:p>
            <a:pPr marL="285750" indent="-285750"/>
            <a:r>
              <a:rPr lang="en-US" err="1"/>
              <a:t>ProtonX</a:t>
            </a:r>
            <a:r>
              <a:rPr lang="en-US"/>
              <a:t>. (2024, May 23). Chi </a:t>
            </a:r>
            <a:r>
              <a:rPr lang="en-US" err="1"/>
              <a:t>tiết</a:t>
            </a:r>
            <a:r>
              <a:rPr lang="en-US"/>
              <a:t> </a:t>
            </a:r>
            <a:r>
              <a:rPr lang="en-US" err="1"/>
              <a:t>về</a:t>
            </a:r>
            <a:r>
              <a:rPr lang="en-US"/>
              <a:t> RAG - Retrieval Augmented Generation. [Video]. YouTube. https://www.youtube.com/watch?v=6523788337e7f90012890145 </a:t>
            </a:r>
          </a:p>
          <a:p>
            <a:pPr marL="285750" indent="-285750"/>
            <a:r>
              <a:rPr lang="en-US"/>
              <a:t>llama3.2. (n.d.). Retrieved from https://ollama.com/library/llama3.2 </a:t>
            </a:r>
          </a:p>
          <a:p>
            <a:pPr marL="285750" indent="-285750"/>
            <a:r>
              <a:rPr lang="en-US"/>
              <a:t>(N.d.). Retrieved from https://huggingface.co/datasets/MongoDB/embedded_movies </a:t>
            </a:r>
          </a:p>
          <a:p>
            <a:pPr marL="285750" indent="-285750"/>
            <a:r>
              <a:rPr lang="en-US"/>
              <a:t>nomic-embed-text. (n.d.). Retrieved from https://ollama.com/library/nomic embed-text </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62"/>
          <p:cNvSpPr txBox="1">
            <a:spLocks noGrp="1"/>
          </p:cNvSpPr>
          <p:nvPr>
            <p:ph type="title"/>
          </p:nvPr>
        </p:nvSpPr>
        <p:spPr>
          <a:xfrm>
            <a:off x="608244" y="1676563"/>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 you!</a:t>
            </a:r>
            <a:endParaRPr/>
          </a:p>
        </p:txBody>
      </p:sp>
      <p:sp>
        <p:nvSpPr>
          <p:cNvPr id="1232" name="Google Shape;1232;p62"/>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233" name="Google Shape;1233;p62"/>
          <p:cNvGrpSpPr/>
          <p:nvPr/>
        </p:nvGrpSpPr>
        <p:grpSpPr>
          <a:xfrm>
            <a:off x="6034854" y="1343530"/>
            <a:ext cx="2894210" cy="2843761"/>
            <a:chOff x="5970625" y="1743798"/>
            <a:chExt cx="2272821" cy="2233203"/>
          </a:xfrm>
        </p:grpSpPr>
        <p:sp>
          <p:nvSpPr>
            <p:cNvPr id="1234" name="Google Shape;1234;p62"/>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0" name="Google Shape;1270;p62"/>
          <p:cNvCxnSpPr>
            <a:cxnSpLocks/>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271" name="Google Shape;1271;p62"/>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pic>
        <p:nvPicPr>
          <p:cNvPr id="7" name="Picture 6">
            <a:extLst>
              <a:ext uri="{FF2B5EF4-FFF2-40B4-BE49-F238E27FC236}">
                <a16:creationId xmlns:a16="http://schemas.microsoft.com/office/drawing/2014/main" id="{F0EC4B06-EF46-4EBB-6EA5-D7BAA0564C8E}"/>
              </a:ext>
            </a:extLst>
          </p:cNvPr>
          <p:cNvPicPr>
            <a:picLocks noChangeAspect="1"/>
          </p:cNvPicPr>
          <p:nvPr/>
        </p:nvPicPr>
        <p:blipFill>
          <a:blip r:embed="rId3"/>
          <a:stretch>
            <a:fillRect/>
          </a:stretch>
        </p:blipFill>
        <p:spPr>
          <a:xfrm>
            <a:off x="1049565" y="3000322"/>
            <a:ext cx="4858555" cy="16412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4" name="Google Shape;454;p35"/>
          <p:cNvSpPr txBox="1">
            <a:spLocks noGrp="1"/>
          </p:cNvSpPr>
          <p:nvPr>
            <p:ph type="title" idx="5"/>
          </p:nvPr>
        </p:nvSpPr>
        <p:spPr>
          <a:xfrm>
            <a:off x="1993707" y="1341878"/>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5"/>
          <p:cNvSpPr txBox="1">
            <a:spLocks noGrp="1"/>
          </p:cNvSpPr>
          <p:nvPr>
            <p:ph type="title" idx="7"/>
          </p:nvPr>
        </p:nvSpPr>
        <p:spPr>
          <a:xfrm>
            <a:off x="1993707" y="2160195"/>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6" name="Google Shape;456;p35"/>
          <p:cNvSpPr txBox="1">
            <a:spLocks noGrp="1"/>
          </p:cNvSpPr>
          <p:nvPr>
            <p:ph type="title" idx="8"/>
          </p:nvPr>
        </p:nvSpPr>
        <p:spPr>
          <a:xfrm>
            <a:off x="1993707" y="3796828"/>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7" name="Google Shape;457;p35"/>
          <p:cNvSpPr txBox="1">
            <a:spLocks noGrp="1"/>
          </p:cNvSpPr>
          <p:nvPr>
            <p:ph type="title" idx="6"/>
          </p:nvPr>
        </p:nvSpPr>
        <p:spPr>
          <a:xfrm>
            <a:off x="1993707" y="2978511"/>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8" name="Google Shape;458;p35"/>
          <p:cNvSpPr txBox="1">
            <a:spLocks noGrp="1"/>
          </p:cNvSpPr>
          <p:nvPr>
            <p:ph type="subTitle" idx="9"/>
          </p:nvPr>
        </p:nvSpPr>
        <p:spPr>
          <a:xfrm>
            <a:off x="2917223" y="1401350"/>
            <a:ext cx="4391102"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Data Selection &amp; Preprocessing</a:t>
            </a:r>
            <a:endParaRPr/>
          </a:p>
        </p:txBody>
      </p:sp>
      <p:sp>
        <p:nvSpPr>
          <p:cNvPr id="459" name="Google Shape;459;p35"/>
          <p:cNvSpPr txBox="1">
            <a:spLocks noGrp="1"/>
          </p:cNvSpPr>
          <p:nvPr>
            <p:ph type="subTitle" idx="13"/>
          </p:nvPr>
        </p:nvSpPr>
        <p:spPr>
          <a:xfrm>
            <a:off x="2917226" y="2219700"/>
            <a:ext cx="4672981"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Vector Database Implementation</a:t>
            </a:r>
            <a:endParaRPr/>
          </a:p>
        </p:txBody>
      </p:sp>
      <p:sp>
        <p:nvSpPr>
          <p:cNvPr id="460" name="Google Shape;460;p35"/>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Utilities for System</a:t>
            </a:r>
            <a:endParaRPr/>
          </a:p>
        </p:txBody>
      </p:sp>
      <p:sp>
        <p:nvSpPr>
          <p:cNvPr id="461" name="Google Shape;461;p35"/>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Demonstration</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6"/>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t>Data </a:t>
            </a:r>
            <a:r>
              <a:rPr lang="en-US"/>
              <a:t>Selection &amp; Preprocess</a:t>
            </a:r>
            <a:endParaRPr/>
          </a:p>
        </p:txBody>
      </p:sp>
      <p:sp>
        <p:nvSpPr>
          <p:cNvPr id="467" name="Google Shape;467;p36"/>
          <p:cNvSpPr txBox="1">
            <a:spLocks noGrp="1"/>
          </p:cNvSpPr>
          <p:nvPr>
            <p:ph type="subTitle" idx="1"/>
          </p:nvPr>
        </p:nvSpPr>
        <p:spPr>
          <a:xfrm>
            <a:off x="744148" y="3311500"/>
            <a:ext cx="40449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
          </a:p>
        </p:txBody>
      </p:sp>
      <p:sp>
        <p:nvSpPr>
          <p:cNvPr id="468" name="Google Shape;468;p36"/>
          <p:cNvSpPr txBox="1">
            <a:spLocks noGrp="1"/>
          </p:cNvSpPr>
          <p:nvPr>
            <p:ph type="title" idx="2"/>
          </p:nvPr>
        </p:nvSpPr>
        <p:spPr>
          <a:xfrm>
            <a:off x="1816612" y="748413"/>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69" name="Google Shape;469;p36"/>
          <p:cNvGrpSpPr/>
          <p:nvPr/>
        </p:nvGrpSpPr>
        <p:grpSpPr>
          <a:xfrm>
            <a:off x="5504532" y="1402030"/>
            <a:ext cx="3231844" cy="3156274"/>
            <a:chOff x="5504532" y="1402030"/>
            <a:chExt cx="3231844" cy="3156274"/>
          </a:xfrm>
        </p:grpSpPr>
        <p:sp>
          <p:nvSpPr>
            <p:cNvPr id="470" name="Google Shape;470;p36"/>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p:cNvGrpSpPr/>
            <p:nvPr/>
          </p:nvGrpSpPr>
          <p:grpSpPr>
            <a:xfrm>
              <a:off x="5836805" y="2286450"/>
              <a:ext cx="2491776" cy="2195831"/>
              <a:chOff x="5450286" y="1617112"/>
              <a:chExt cx="3026938" cy="2667433"/>
            </a:xfrm>
          </p:grpSpPr>
          <p:sp>
            <p:nvSpPr>
              <p:cNvPr id="473" name="Google Shape;473;p36"/>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p:cNvGrpSpPr/>
            <p:nvPr/>
          </p:nvGrpSpPr>
          <p:grpSpPr>
            <a:xfrm>
              <a:off x="6080934" y="2562938"/>
              <a:ext cx="588467" cy="576350"/>
              <a:chOff x="5608702" y="2132055"/>
              <a:chExt cx="956079" cy="936392"/>
            </a:xfrm>
          </p:grpSpPr>
          <p:grpSp>
            <p:nvGrpSpPr>
              <p:cNvPr id="479" name="Google Shape;479;p36"/>
              <p:cNvGrpSpPr/>
              <p:nvPr/>
            </p:nvGrpSpPr>
            <p:grpSpPr>
              <a:xfrm>
                <a:off x="5608702" y="2132055"/>
                <a:ext cx="956079" cy="936392"/>
                <a:chOff x="5194542" y="1480793"/>
                <a:chExt cx="1161418" cy="1137503"/>
              </a:xfrm>
            </p:grpSpPr>
            <p:sp>
              <p:nvSpPr>
                <p:cNvPr id="480" name="Google Shape;480;p36"/>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p:cNvGrpSpPr/>
            <p:nvPr/>
          </p:nvGrpSpPr>
          <p:grpSpPr>
            <a:xfrm>
              <a:off x="6420935" y="3158641"/>
              <a:ext cx="655117" cy="641505"/>
              <a:chOff x="6224520" y="2766314"/>
              <a:chExt cx="953591" cy="933778"/>
            </a:xfrm>
          </p:grpSpPr>
          <p:sp>
            <p:nvSpPr>
              <p:cNvPr id="484" name="Google Shape;484;p36"/>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p:cNvGrpSpPr/>
            <p:nvPr/>
          </p:nvGrpSpPr>
          <p:grpSpPr>
            <a:xfrm>
              <a:off x="6699330" y="2455550"/>
              <a:ext cx="791157" cy="791109"/>
              <a:chOff x="6746427" y="1893210"/>
              <a:chExt cx="1058120" cy="1058057"/>
            </a:xfrm>
          </p:grpSpPr>
          <p:sp>
            <p:nvSpPr>
              <p:cNvPr id="488" name="Google Shape;488;p36"/>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p:cNvGrpSpPr/>
            <p:nvPr/>
          </p:nvGrpSpPr>
          <p:grpSpPr>
            <a:xfrm>
              <a:off x="7261919" y="2979030"/>
              <a:ext cx="842315" cy="841757"/>
              <a:chOff x="7273478" y="2705981"/>
              <a:chExt cx="1055136" cy="1054437"/>
            </a:xfrm>
          </p:grpSpPr>
          <p:sp>
            <p:nvSpPr>
              <p:cNvPr id="495" name="Google Shape;495;p36"/>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p:cNvGrpSpPr/>
            <p:nvPr/>
          </p:nvGrpSpPr>
          <p:grpSpPr>
            <a:xfrm>
              <a:off x="7287500" y="1402030"/>
              <a:ext cx="791159" cy="608287"/>
              <a:chOff x="7349773" y="264075"/>
              <a:chExt cx="961077" cy="738930"/>
            </a:xfrm>
          </p:grpSpPr>
          <p:sp>
            <p:nvSpPr>
              <p:cNvPr id="499" name="Google Shape;499;p36"/>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p:cNvCxnSpPr>
            <a:stCxn id="467" idx="3"/>
          </p:cNvCxnSpPr>
          <p:nvPr/>
        </p:nvCxnSpPr>
        <p:spPr>
          <a:xfrm rot="10800000" flipH="1">
            <a:off x="4789048"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6F069EF-E612-54EA-94C6-074DEEBA3C26}"/>
            </a:ext>
          </a:extLst>
        </p:cNvPr>
        <p:cNvGrpSpPr/>
        <p:nvPr/>
      </p:nvGrpSpPr>
      <p:grpSpPr>
        <a:xfrm>
          <a:off x="0" y="0"/>
          <a:ext cx="0" cy="0"/>
          <a:chOff x="0" y="0"/>
          <a:chExt cx="0" cy="0"/>
        </a:xfrm>
      </p:grpSpPr>
      <p:cxnSp>
        <p:nvCxnSpPr>
          <p:cNvPr id="502" name="Google Shape;502;p36">
            <a:extLst>
              <a:ext uri="{FF2B5EF4-FFF2-40B4-BE49-F238E27FC236}">
                <a16:creationId xmlns:a16="http://schemas.microsoft.com/office/drawing/2014/main" id="{1F34136C-3F6F-A76A-3D03-3E1695EDF40E}"/>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D129FA1-BE1F-7367-5804-31E5EB340B24}"/>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263CACB1-4CA6-68E5-903F-A2A25B682013}"/>
              </a:ext>
            </a:extLst>
          </p:cNvPr>
          <p:cNvSpPr txBox="1"/>
          <p:nvPr/>
        </p:nvSpPr>
        <p:spPr>
          <a:xfrm>
            <a:off x="790832" y="892413"/>
            <a:ext cx="4214968" cy="2849306"/>
          </a:xfrm>
          <a:prstGeom prst="rect">
            <a:avLst/>
          </a:prstGeom>
          <a:noFill/>
        </p:spPr>
        <p:txBody>
          <a:bodyPr wrap="square" lIns="91440" tIns="45720" rIns="91440" bIns="45720" rtlCol="0" anchor="t">
            <a:spAutoFit/>
          </a:bodyPr>
          <a:lstStyle/>
          <a:p>
            <a:pPr>
              <a:lnSpc>
                <a:spcPct val="150000"/>
              </a:lnSpc>
              <a:buFont typeface="Arial" panose="020B0604020202020204" pitchFamily="34" charset="0"/>
              <a:buChar char="•"/>
            </a:pPr>
            <a:r>
              <a:rPr lang="en-US">
                <a:solidFill>
                  <a:srgbClr val="0E0E0E"/>
                </a:solidFill>
                <a:latin typeface="Lato"/>
                <a:cs typeface="Times New Roman"/>
              </a:rPr>
              <a:t> The dataset was selected from Hugging Face for its comprehensive coverage of movie metadata: </a:t>
            </a:r>
            <a:endParaRPr lang="en-US"/>
          </a:p>
          <a:p>
            <a:pPr>
              <a:lnSpc>
                <a:spcPct val="150000"/>
              </a:lnSpc>
              <a:buFont typeface="Arial" panose="020B0604020202020204" pitchFamily="34" charset="0"/>
              <a:buChar char="•"/>
            </a:pPr>
            <a:r>
              <a:rPr lang="en-US">
                <a:solidFill>
                  <a:srgbClr val="0E0E0E"/>
                </a:solidFill>
                <a:latin typeface="Lato"/>
                <a:cs typeface="Times New Roman"/>
              </a:rPr>
              <a:t> Plot descriptions for semantic embedding.</a:t>
            </a:r>
            <a:endParaRPr lang="en-US">
              <a:latin typeface="Lato"/>
            </a:endParaRPr>
          </a:p>
          <a:p>
            <a:pPr>
              <a:lnSpc>
                <a:spcPct val="150000"/>
              </a:lnSpc>
              <a:buFont typeface="Arial" panose="020B0604020202020204" pitchFamily="34" charset="0"/>
              <a:buChar char="•"/>
            </a:pPr>
            <a:r>
              <a:rPr lang="en-US">
                <a:solidFill>
                  <a:srgbClr val="0E0E0E"/>
                </a:solidFill>
                <a:latin typeface="Lato"/>
                <a:cs typeface="Times New Roman"/>
              </a:rPr>
              <a:t> Genre and runtime for metadata-based filtering.</a:t>
            </a:r>
            <a:endParaRPr lang="en-US">
              <a:latin typeface="Lato"/>
            </a:endParaRPr>
          </a:p>
          <a:p>
            <a:pPr>
              <a:lnSpc>
                <a:spcPct val="150000"/>
              </a:lnSpc>
              <a:buFont typeface="Arial" panose="020B0604020202020204" pitchFamily="34" charset="0"/>
              <a:buChar char="•"/>
            </a:pPr>
            <a:r>
              <a:rPr lang="en-US">
                <a:solidFill>
                  <a:srgbClr val="0E0E0E"/>
                </a:solidFill>
                <a:latin typeface="Lato"/>
                <a:cs typeface="Times New Roman"/>
              </a:rPr>
              <a:t> Contributors and filming locations for added context.</a:t>
            </a:r>
            <a:endParaRPr lang="en-US">
              <a:latin typeface="Lato"/>
            </a:endParaRPr>
          </a:p>
          <a:p>
            <a:pPr>
              <a:lnSpc>
                <a:spcPts val="1800"/>
              </a:lnSpc>
              <a:spcBef>
                <a:spcPts val="1125"/>
              </a:spcBef>
              <a:spcAft>
                <a:spcPts val="1125"/>
              </a:spcAft>
            </a:pPr>
            <a:br>
              <a:rPr lang="en-US"/>
            </a:br>
            <a:br>
              <a:rPr lang="en-US">
                <a:latin typeface="Times New Roman" panose="02020603050405020304" pitchFamily="18" charset="0"/>
                <a:cs typeface="Times New Roman" panose="02020603050405020304" pitchFamily="18" charset="0"/>
              </a:rPr>
            </a:br>
            <a:endParaRPr lang="en-V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782C1F5-3F73-C173-5C52-57FE2AE5C950}"/>
              </a:ext>
            </a:extLst>
          </p:cNvPr>
          <p:cNvSpPr txBox="1"/>
          <p:nvPr/>
        </p:nvSpPr>
        <p:spPr>
          <a:xfrm>
            <a:off x="791501" y="167518"/>
            <a:ext cx="4364917" cy="584775"/>
          </a:xfrm>
          <a:prstGeom prst="rect">
            <a:avLst/>
          </a:prstGeom>
          <a:noFill/>
        </p:spPr>
        <p:txBody>
          <a:bodyPr wrap="square" lIns="91440" tIns="45720" rIns="91440" bIns="45720" rtlCol="0" anchor="t">
            <a:spAutoFit/>
          </a:bodyPr>
          <a:lstStyle/>
          <a:p>
            <a:r>
              <a:rPr lang="en-US" sz="3200" b="1">
                <a:latin typeface="Sora"/>
                <a:cs typeface="Sora"/>
              </a:rPr>
              <a:t>Data Selection</a:t>
            </a:r>
            <a:endParaRPr lang="en-US" sz="3200" b="1"/>
          </a:p>
        </p:txBody>
      </p:sp>
      <p:pic>
        <p:nvPicPr>
          <p:cNvPr id="3" name="Picture 2" descr="Genre Classification Dataset IMDb">
            <a:extLst>
              <a:ext uri="{FF2B5EF4-FFF2-40B4-BE49-F238E27FC236}">
                <a16:creationId xmlns:a16="http://schemas.microsoft.com/office/drawing/2014/main" id="{2429323B-3156-076F-A431-A94E6D0D37DD}"/>
              </a:ext>
            </a:extLst>
          </p:cNvPr>
          <p:cNvPicPr>
            <a:picLocks noChangeAspect="1"/>
          </p:cNvPicPr>
          <p:nvPr/>
        </p:nvPicPr>
        <p:blipFill>
          <a:blip r:embed="rId3"/>
          <a:stretch>
            <a:fillRect/>
          </a:stretch>
        </p:blipFill>
        <p:spPr>
          <a:xfrm>
            <a:off x="5625568" y="275893"/>
            <a:ext cx="2477574" cy="246147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B102CA2-9312-7E98-F1D3-5FB0F18F3B1F}"/>
              </a:ext>
            </a:extLst>
          </p:cNvPr>
          <p:cNvPicPr>
            <a:picLocks noChangeAspect="1"/>
          </p:cNvPicPr>
          <p:nvPr/>
        </p:nvPicPr>
        <p:blipFill>
          <a:blip r:embed="rId4"/>
          <a:stretch>
            <a:fillRect/>
          </a:stretch>
        </p:blipFill>
        <p:spPr>
          <a:xfrm>
            <a:off x="716437" y="2991144"/>
            <a:ext cx="8197104" cy="1717630"/>
          </a:xfrm>
          <a:prstGeom prst="rect">
            <a:avLst/>
          </a:prstGeom>
        </p:spPr>
      </p:pic>
    </p:spTree>
    <p:extLst>
      <p:ext uri="{BB962C8B-B14F-4D97-AF65-F5344CB8AC3E}">
        <p14:creationId xmlns:p14="http://schemas.microsoft.com/office/powerpoint/2010/main" val="173148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6F069EF-E612-54EA-94C6-074DEEBA3C26}"/>
            </a:ext>
          </a:extLst>
        </p:cNvPr>
        <p:cNvGrpSpPr/>
        <p:nvPr/>
      </p:nvGrpSpPr>
      <p:grpSpPr>
        <a:xfrm>
          <a:off x="0" y="0"/>
          <a:ext cx="0" cy="0"/>
          <a:chOff x="0" y="0"/>
          <a:chExt cx="0" cy="0"/>
        </a:xfrm>
      </p:grpSpPr>
      <p:cxnSp>
        <p:nvCxnSpPr>
          <p:cNvPr id="502" name="Google Shape;502;p36">
            <a:extLst>
              <a:ext uri="{FF2B5EF4-FFF2-40B4-BE49-F238E27FC236}">
                <a16:creationId xmlns:a16="http://schemas.microsoft.com/office/drawing/2014/main" id="{1F34136C-3F6F-A76A-3D03-3E1695EDF40E}"/>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D129FA1-BE1F-7367-5804-31E5EB340B24}"/>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263CACB1-4CA6-68E5-903F-A2A25B682013}"/>
              </a:ext>
            </a:extLst>
          </p:cNvPr>
          <p:cNvSpPr txBox="1"/>
          <p:nvPr/>
        </p:nvSpPr>
        <p:spPr>
          <a:xfrm>
            <a:off x="790832" y="1061448"/>
            <a:ext cx="3257102" cy="1787477"/>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b="1">
                <a:solidFill>
                  <a:srgbClr val="0E0E0E"/>
                </a:solidFill>
                <a:latin typeface="Lato"/>
                <a:cs typeface="Times New Roman"/>
              </a:rPr>
              <a:t>Column Cleaning</a:t>
            </a:r>
            <a:r>
              <a:rPr lang="en-US">
                <a:solidFill>
                  <a:srgbClr val="0E0E0E"/>
                </a:solidFill>
                <a:latin typeface="Lato"/>
                <a:cs typeface="Times New Roman"/>
              </a:rPr>
              <a:t>:</a:t>
            </a:r>
            <a:endParaRPr lang="en-US">
              <a:latin typeface="Lato"/>
              <a:cs typeface="Times New Roman" panose="02020603050405020304" pitchFamily="18" charset="0"/>
            </a:endParaRPr>
          </a:p>
          <a:p>
            <a:pPr>
              <a:buFont typeface="Arial" panose="020B0604020202020204" pitchFamily="34" charset="0"/>
              <a:buChar char="•"/>
            </a:pPr>
            <a:r>
              <a:rPr lang="en-US">
                <a:solidFill>
                  <a:srgbClr val="0E0E0E"/>
                </a:solidFill>
                <a:latin typeface="Lato"/>
                <a:cs typeface="Times New Roman"/>
              </a:rPr>
              <a:t> Removed unnecessary columns like Metacritic .</a:t>
            </a:r>
            <a:endParaRPr lang="en-US">
              <a:latin typeface="Lato"/>
            </a:endParaRPr>
          </a:p>
          <a:p>
            <a:pPr>
              <a:lnSpc>
                <a:spcPts val="1800"/>
              </a:lnSpc>
              <a:spcBef>
                <a:spcPts val="1125"/>
              </a:spcBef>
              <a:spcAft>
                <a:spcPts val="1125"/>
              </a:spcAft>
            </a:pPr>
            <a:r>
              <a:rPr lang="en-US">
                <a:solidFill>
                  <a:srgbClr val="0E0E0E"/>
                </a:solidFill>
                <a:latin typeface="Lato"/>
                <a:cs typeface="Times New Roman"/>
              </a:rPr>
              <a:t>• Converted string representations of lists (e.g., directors, cast) into comma-separated strings.</a:t>
            </a:r>
            <a:br>
              <a:rPr lang="en-US">
                <a:latin typeface="Times New Roman" panose="02020603050405020304" pitchFamily="18" charset="0"/>
                <a:cs typeface="Times New Roman" panose="02020603050405020304" pitchFamily="18" charset="0"/>
              </a:rPr>
            </a:br>
            <a:endParaRPr lang="en-V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782C1F5-3F73-C173-5C52-57FE2AE5C950}"/>
              </a:ext>
            </a:extLst>
          </p:cNvPr>
          <p:cNvSpPr txBox="1"/>
          <p:nvPr/>
        </p:nvSpPr>
        <p:spPr>
          <a:xfrm>
            <a:off x="646119" y="207623"/>
            <a:ext cx="4364917" cy="584775"/>
          </a:xfrm>
          <a:prstGeom prst="rect">
            <a:avLst/>
          </a:prstGeom>
          <a:noFill/>
        </p:spPr>
        <p:txBody>
          <a:bodyPr wrap="square" lIns="91440" tIns="45720" rIns="91440" bIns="45720" rtlCol="0" anchor="t">
            <a:spAutoFit/>
          </a:bodyPr>
          <a:lstStyle/>
          <a:p>
            <a:r>
              <a:rPr lang="en-US" sz="3200" b="1">
                <a:solidFill>
                  <a:srgbClr val="0C343D"/>
                </a:solidFill>
                <a:latin typeface="Sora"/>
                <a:cs typeface="Sora"/>
              </a:rPr>
              <a:t>Data Preprocess</a:t>
            </a:r>
            <a:endParaRPr lang="en-US" sz="3200" err="1"/>
          </a:p>
        </p:txBody>
      </p:sp>
      <p:pic>
        <p:nvPicPr>
          <p:cNvPr id="3" name="Picture 2" descr="A screen shot of a computer screen&#10;&#10;Description automatically generated">
            <a:extLst>
              <a:ext uri="{FF2B5EF4-FFF2-40B4-BE49-F238E27FC236}">
                <a16:creationId xmlns:a16="http://schemas.microsoft.com/office/drawing/2014/main" id="{0E550256-E80D-7738-52BA-A1536FBDC68E}"/>
              </a:ext>
            </a:extLst>
          </p:cNvPr>
          <p:cNvPicPr>
            <a:picLocks noChangeAspect="1"/>
          </p:cNvPicPr>
          <p:nvPr/>
        </p:nvPicPr>
        <p:blipFill>
          <a:blip r:embed="rId3"/>
          <a:stretch>
            <a:fillRect/>
          </a:stretch>
        </p:blipFill>
        <p:spPr>
          <a:xfrm>
            <a:off x="6547096" y="397031"/>
            <a:ext cx="2593886" cy="4150888"/>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7AB72940-CF53-31CA-D638-868CD6A56C1D}"/>
              </a:ext>
            </a:extLst>
          </p:cNvPr>
          <p:cNvPicPr>
            <a:picLocks noChangeAspect="1"/>
          </p:cNvPicPr>
          <p:nvPr/>
        </p:nvPicPr>
        <p:blipFill>
          <a:blip r:embed="rId4"/>
          <a:stretch>
            <a:fillRect/>
          </a:stretch>
        </p:blipFill>
        <p:spPr>
          <a:xfrm>
            <a:off x="4236746" y="400015"/>
            <a:ext cx="2312564" cy="4148877"/>
          </a:xfrm>
          <a:prstGeom prst="rect">
            <a:avLst/>
          </a:prstGeom>
        </p:spPr>
      </p:pic>
      <p:sp>
        <p:nvSpPr>
          <p:cNvPr id="6" name="TextBox 5">
            <a:extLst>
              <a:ext uri="{FF2B5EF4-FFF2-40B4-BE49-F238E27FC236}">
                <a16:creationId xmlns:a16="http://schemas.microsoft.com/office/drawing/2014/main" id="{CE2B81F5-53E4-80DC-F86A-E864FCFEF8B4}"/>
              </a:ext>
            </a:extLst>
          </p:cNvPr>
          <p:cNvSpPr txBox="1"/>
          <p:nvPr/>
        </p:nvSpPr>
        <p:spPr>
          <a:xfrm>
            <a:off x="790832" y="2590814"/>
            <a:ext cx="3257102" cy="2031325"/>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b="1">
                <a:solidFill>
                  <a:srgbClr val="0E0E0E"/>
                </a:solidFill>
                <a:latin typeface="Lato"/>
                <a:cs typeface="Times New Roman"/>
              </a:rPr>
              <a:t>Handling Missing Data</a:t>
            </a:r>
            <a:r>
              <a:rPr lang="en-US">
                <a:solidFill>
                  <a:srgbClr val="0E0E0E"/>
                </a:solidFill>
                <a:latin typeface="Lato"/>
                <a:cs typeface="Times New Roman"/>
              </a:rPr>
              <a:t>:</a:t>
            </a:r>
            <a:endParaRPr lang="en-US">
              <a:latin typeface="Lato"/>
              <a:cs typeface="Times New Roman" panose="02020603050405020304" pitchFamily="18" charset="0"/>
            </a:endParaRPr>
          </a:p>
          <a:p>
            <a:pPr>
              <a:buFont typeface="Arial" panose="020B0604020202020204" pitchFamily="34" charset="0"/>
              <a:buChar char="•"/>
            </a:pPr>
            <a:r>
              <a:rPr lang="en-US">
                <a:solidFill>
                  <a:srgbClr val="0E0E0E"/>
                </a:solidFill>
                <a:latin typeface="Lato"/>
                <a:cs typeface="Times New Roman"/>
              </a:rPr>
              <a:t> Imputed missing values where necessary.</a:t>
            </a:r>
            <a:endParaRPr lang="en-US">
              <a:latin typeface="Lato"/>
            </a:endParaRPr>
          </a:p>
          <a:p>
            <a:pPr>
              <a:buFont typeface="Arial" panose="020B0604020202020204" pitchFamily="34" charset="0"/>
              <a:buChar char="•"/>
            </a:pPr>
            <a:r>
              <a:rPr lang="en-US">
                <a:solidFill>
                  <a:srgbClr val="0E0E0E"/>
                </a:solidFill>
                <a:latin typeface="Lato"/>
                <a:cs typeface="Times New Roman"/>
              </a:rPr>
              <a:t> Dropped rows with insufficient data in critical fields such as plot, poster, rated, Metacritic.</a:t>
            </a:r>
            <a:endParaRPr lang="en-US">
              <a:latin typeface="Lato"/>
            </a:endParaRPr>
          </a:p>
          <a:p>
            <a:br>
              <a:rPr lang="en-US"/>
            </a:br>
            <a:br>
              <a:rPr lang="en-US">
                <a:latin typeface="Times New Roman" panose="02020603050405020304" pitchFamily="18" charset="0"/>
                <a:cs typeface="Times New Roman" panose="02020603050405020304" pitchFamily="18" charset="0"/>
              </a:rPr>
            </a:br>
            <a:endParaRPr lang="en-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006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6F069EF-E612-54EA-94C6-074DEEBA3C26}"/>
            </a:ext>
          </a:extLst>
        </p:cNvPr>
        <p:cNvGrpSpPr/>
        <p:nvPr/>
      </p:nvGrpSpPr>
      <p:grpSpPr>
        <a:xfrm>
          <a:off x="0" y="0"/>
          <a:ext cx="0" cy="0"/>
          <a:chOff x="0" y="0"/>
          <a:chExt cx="0" cy="0"/>
        </a:xfrm>
      </p:grpSpPr>
      <p:cxnSp>
        <p:nvCxnSpPr>
          <p:cNvPr id="502" name="Google Shape;502;p36">
            <a:extLst>
              <a:ext uri="{FF2B5EF4-FFF2-40B4-BE49-F238E27FC236}">
                <a16:creationId xmlns:a16="http://schemas.microsoft.com/office/drawing/2014/main" id="{1F34136C-3F6F-A76A-3D03-3E1695EDF40E}"/>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1D129FA1-BE1F-7367-5804-31E5EB340B24}"/>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263CACB1-4CA6-68E5-903F-A2A25B682013}"/>
              </a:ext>
            </a:extLst>
          </p:cNvPr>
          <p:cNvSpPr txBox="1"/>
          <p:nvPr/>
        </p:nvSpPr>
        <p:spPr>
          <a:xfrm>
            <a:off x="790832" y="1286828"/>
            <a:ext cx="3257102" cy="2941639"/>
          </a:xfrm>
          <a:prstGeom prst="rect">
            <a:avLst/>
          </a:prstGeom>
          <a:noFill/>
        </p:spPr>
        <p:txBody>
          <a:bodyPr wrap="square" lIns="91440" tIns="45720" rIns="91440" bIns="45720" rtlCol="0" anchor="t">
            <a:spAutoFit/>
          </a:bodyPr>
          <a:lstStyle/>
          <a:p>
            <a:pPr>
              <a:lnSpc>
                <a:spcPct val="150000"/>
              </a:lnSpc>
              <a:buFont typeface="Arial" panose="020B0604020202020204" pitchFamily="34" charset="0"/>
              <a:buChar char="•"/>
            </a:pPr>
            <a:r>
              <a:rPr lang="en-US">
                <a:solidFill>
                  <a:srgbClr val="0E0E0E"/>
                </a:solidFill>
                <a:latin typeface="Lato"/>
                <a:cs typeface="Times New Roman"/>
              </a:rPr>
              <a:t>Transformed plot into vector embeddings using the </a:t>
            </a:r>
            <a:r>
              <a:rPr lang="en-US" b="1">
                <a:solidFill>
                  <a:srgbClr val="0E0E0E"/>
                </a:solidFill>
                <a:latin typeface="Lato"/>
                <a:cs typeface="Times New Roman"/>
              </a:rPr>
              <a:t>nomic-embedded-text </a:t>
            </a:r>
            <a:r>
              <a:rPr lang="en-US">
                <a:solidFill>
                  <a:srgbClr val="0E0E0E"/>
                </a:solidFill>
                <a:latin typeface="Lato"/>
                <a:cs typeface="Times New Roman"/>
              </a:rPr>
              <a:t>model through </a:t>
            </a:r>
            <a:r>
              <a:rPr lang="en-US" b="1">
                <a:solidFill>
                  <a:srgbClr val="0E0E0E"/>
                </a:solidFill>
                <a:latin typeface="Lato"/>
                <a:cs typeface="Times New Roman"/>
              </a:rPr>
              <a:t>Ollama API</a:t>
            </a:r>
            <a:r>
              <a:rPr lang="en-US">
                <a:solidFill>
                  <a:srgbClr val="0E0E0E"/>
                </a:solidFill>
                <a:latin typeface="Lato"/>
                <a:cs typeface="Times New Roman"/>
              </a:rPr>
              <a:t>.</a:t>
            </a:r>
            <a:endParaRPr lang="en-US">
              <a:latin typeface="Lato"/>
              <a:cs typeface="Times New Roman" panose="02020603050405020304" pitchFamily="18" charset="0"/>
            </a:endParaRPr>
          </a:p>
          <a:p>
            <a:pPr>
              <a:lnSpc>
                <a:spcPct val="150000"/>
              </a:lnSpc>
              <a:buFont typeface="Arial" panose="020B0604020202020204" pitchFamily="34" charset="0"/>
              <a:buChar char="•"/>
            </a:pPr>
            <a:r>
              <a:rPr lang="en-US">
                <a:solidFill>
                  <a:srgbClr val="0E0E0E"/>
                </a:solidFill>
                <a:latin typeface="Lato"/>
                <a:cs typeface="Times New Roman"/>
              </a:rPr>
              <a:t> Add a new column plot_embedding to store the generated vectors (as described below)</a:t>
            </a:r>
            <a:endParaRPr lang="en-US">
              <a:latin typeface="Lato"/>
            </a:endParaRPr>
          </a:p>
          <a:p>
            <a:pPr>
              <a:lnSpc>
                <a:spcPts val="1800"/>
              </a:lnSpc>
              <a:spcBef>
                <a:spcPts val="1125"/>
              </a:spcBef>
              <a:spcAft>
                <a:spcPts val="1125"/>
              </a:spcAft>
            </a:pPr>
            <a:br>
              <a:rPr lang="en-US">
                <a:latin typeface="Times New Roman"/>
                <a:cs typeface="Times New Roman"/>
              </a:rPr>
            </a:br>
            <a:endParaRPr lang="en-V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782C1F5-3F73-C173-5C52-57FE2AE5C950}"/>
              </a:ext>
            </a:extLst>
          </p:cNvPr>
          <p:cNvSpPr txBox="1"/>
          <p:nvPr/>
        </p:nvSpPr>
        <p:spPr>
          <a:xfrm>
            <a:off x="687423" y="256728"/>
            <a:ext cx="4364917" cy="1077218"/>
          </a:xfrm>
          <a:prstGeom prst="rect">
            <a:avLst/>
          </a:prstGeom>
          <a:noFill/>
        </p:spPr>
        <p:txBody>
          <a:bodyPr wrap="square" lIns="91440" tIns="45720" rIns="91440" bIns="45720" rtlCol="0" anchor="t">
            <a:spAutoFit/>
          </a:bodyPr>
          <a:lstStyle/>
          <a:p>
            <a:r>
              <a:rPr lang="en-US" sz="3200" b="1">
                <a:solidFill>
                  <a:srgbClr val="0C343D"/>
                </a:solidFill>
                <a:latin typeface="Sora"/>
                <a:cs typeface="Sora"/>
              </a:rPr>
              <a:t>Data Preprocess</a:t>
            </a:r>
            <a:endParaRPr lang="en-US" sz="3200">
              <a:latin typeface="Sora"/>
              <a:cs typeface="Sora"/>
            </a:endParaRPr>
          </a:p>
          <a:p>
            <a:endParaRPr lang="en-US" sz="3200">
              <a:latin typeface="Sora"/>
              <a:cs typeface="Sora"/>
            </a:endParaRPr>
          </a:p>
        </p:txBody>
      </p:sp>
      <p:pic>
        <p:nvPicPr>
          <p:cNvPr id="3" name="Picture 2" descr="A computer screen shot of a number&#10;&#10;Description automatically generated">
            <a:extLst>
              <a:ext uri="{FF2B5EF4-FFF2-40B4-BE49-F238E27FC236}">
                <a16:creationId xmlns:a16="http://schemas.microsoft.com/office/drawing/2014/main" id="{3EDE0E05-7F58-1674-2EB2-D3E879E00903}"/>
              </a:ext>
            </a:extLst>
          </p:cNvPr>
          <p:cNvPicPr>
            <a:picLocks noChangeAspect="1"/>
          </p:cNvPicPr>
          <p:nvPr/>
        </p:nvPicPr>
        <p:blipFill>
          <a:blip r:embed="rId3"/>
          <a:stretch>
            <a:fillRect/>
          </a:stretch>
        </p:blipFill>
        <p:spPr>
          <a:xfrm>
            <a:off x="4356547" y="902594"/>
            <a:ext cx="4785575" cy="3273917"/>
          </a:xfrm>
          <a:prstGeom prst="rect">
            <a:avLst/>
          </a:prstGeom>
        </p:spPr>
      </p:pic>
    </p:spTree>
    <p:extLst>
      <p:ext uri="{BB962C8B-B14F-4D97-AF65-F5344CB8AC3E}">
        <p14:creationId xmlns:p14="http://schemas.microsoft.com/office/powerpoint/2010/main" val="24855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40EAE19D-64F9-216B-53AC-7C87DAF394F0}"/>
            </a:ext>
          </a:extLst>
        </p:cNvPr>
        <p:cNvGrpSpPr/>
        <p:nvPr/>
      </p:nvGrpSpPr>
      <p:grpSpPr>
        <a:xfrm>
          <a:off x="0" y="0"/>
          <a:ext cx="0" cy="0"/>
          <a:chOff x="0" y="0"/>
          <a:chExt cx="0" cy="0"/>
        </a:xfrm>
      </p:grpSpPr>
      <p:sp>
        <p:nvSpPr>
          <p:cNvPr id="466" name="Google Shape;466;p36">
            <a:extLst>
              <a:ext uri="{FF2B5EF4-FFF2-40B4-BE49-F238E27FC236}">
                <a16:creationId xmlns:a16="http://schemas.microsoft.com/office/drawing/2014/main" id="{F8AD10B9-4D09-3713-FFDE-2DF865B493F5}"/>
              </a:ext>
            </a:extLst>
          </p:cNvPr>
          <p:cNvSpPr txBox="1">
            <a:spLocks noGrp="1"/>
          </p:cNvSpPr>
          <p:nvPr>
            <p:ph type="title"/>
          </p:nvPr>
        </p:nvSpPr>
        <p:spPr>
          <a:xfrm>
            <a:off x="720000" y="2794539"/>
            <a:ext cx="40449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Vector database selection &amp; creation</a:t>
            </a:r>
            <a:endParaRPr/>
          </a:p>
        </p:txBody>
      </p:sp>
      <p:sp>
        <p:nvSpPr>
          <p:cNvPr id="468" name="Google Shape;468;p36">
            <a:extLst>
              <a:ext uri="{FF2B5EF4-FFF2-40B4-BE49-F238E27FC236}">
                <a16:creationId xmlns:a16="http://schemas.microsoft.com/office/drawing/2014/main" id="{EE6E8AD4-EA0C-9E98-8389-3223C981B43F}"/>
              </a:ext>
            </a:extLst>
          </p:cNvPr>
          <p:cNvSpPr txBox="1">
            <a:spLocks noGrp="1"/>
          </p:cNvSpPr>
          <p:nvPr>
            <p:ph type="title" idx="2"/>
          </p:nvPr>
        </p:nvSpPr>
        <p:spPr>
          <a:xfrm>
            <a:off x="1050868" y="383157"/>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469" name="Google Shape;469;p36">
            <a:extLst>
              <a:ext uri="{FF2B5EF4-FFF2-40B4-BE49-F238E27FC236}">
                <a16:creationId xmlns:a16="http://schemas.microsoft.com/office/drawing/2014/main" id="{F0E15EB3-FF68-B27C-F57D-6F56D678FA9B}"/>
              </a:ext>
            </a:extLst>
          </p:cNvPr>
          <p:cNvGrpSpPr/>
          <p:nvPr/>
        </p:nvGrpSpPr>
        <p:grpSpPr>
          <a:xfrm>
            <a:off x="5504532" y="1402030"/>
            <a:ext cx="3231844" cy="3156274"/>
            <a:chOff x="5504532" y="1402030"/>
            <a:chExt cx="3231844" cy="3156274"/>
          </a:xfrm>
        </p:grpSpPr>
        <p:sp>
          <p:nvSpPr>
            <p:cNvPr id="470" name="Google Shape;470;p36">
              <a:extLst>
                <a:ext uri="{FF2B5EF4-FFF2-40B4-BE49-F238E27FC236}">
                  <a16:creationId xmlns:a16="http://schemas.microsoft.com/office/drawing/2014/main" id="{D22D284B-9999-98A4-B131-D16C12E520BC}"/>
                </a:ext>
              </a:extLst>
            </p:cNvPr>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a:extLst>
                <a:ext uri="{FF2B5EF4-FFF2-40B4-BE49-F238E27FC236}">
                  <a16:creationId xmlns:a16="http://schemas.microsoft.com/office/drawing/2014/main" id="{297E665C-9B18-F882-7139-B07D70A24F3B}"/>
                </a:ext>
              </a:extLst>
            </p:cNvPr>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6">
              <a:extLst>
                <a:ext uri="{FF2B5EF4-FFF2-40B4-BE49-F238E27FC236}">
                  <a16:creationId xmlns:a16="http://schemas.microsoft.com/office/drawing/2014/main" id="{6DDEE3B4-936E-9806-B780-A15AC728365D}"/>
                </a:ext>
              </a:extLst>
            </p:cNvPr>
            <p:cNvGrpSpPr/>
            <p:nvPr/>
          </p:nvGrpSpPr>
          <p:grpSpPr>
            <a:xfrm>
              <a:off x="5836805" y="2286450"/>
              <a:ext cx="2491776" cy="2195831"/>
              <a:chOff x="5450286" y="1617112"/>
              <a:chExt cx="3026938" cy="2667433"/>
            </a:xfrm>
          </p:grpSpPr>
          <p:sp>
            <p:nvSpPr>
              <p:cNvPr id="473" name="Google Shape;473;p36">
                <a:extLst>
                  <a:ext uri="{FF2B5EF4-FFF2-40B4-BE49-F238E27FC236}">
                    <a16:creationId xmlns:a16="http://schemas.microsoft.com/office/drawing/2014/main" id="{625557A0-68F7-EBA4-7EF3-4E7D3A0DF73B}"/>
                  </a:ext>
                </a:extLst>
              </p:cNvPr>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a:extLst>
                  <a:ext uri="{FF2B5EF4-FFF2-40B4-BE49-F238E27FC236}">
                    <a16:creationId xmlns:a16="http://schemas.microsoft.com/office/drawing/2014/main" id="{A43194A8-6CF8-BC35-0670-6B21790E21EE}"/>
                  </a:ext>
                </a:extLst>
              </p:cNvPr>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a:extLst>
                  <a:ext uri="{FF2B5EF4-FFF2-40B4-BE49-F238E27FC236}">
                    <a16:creationId xmlns:a16="http://schemas.microsoft.com/office/drawing/2014/main" id="{410A10D5-6BFF-2F16-AD93-7D1DF536E057}"/>
                  </a:ext>
                </a:extLst>
              </p:cNvPr>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a:extLst>
                  <a:ext uri="{FF2B5EF4-FFF2-40B4-BE49-F238E27FC236}">
                    <a16:creationId xmlns:a16="http://schemas.microsoft.com/office/drawing/2014/main" id="{7A6FF687-CDEA-9E4D-BB9A-B052FA337C92}"/>
                  </a:ext>
                </a:extLst>
              </p:cNvPr>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a:extLst>
                  <a:ext uri="{FF2B5EF4-FFF2-40B4-BE49-F238E27FC236}">
                    <a16:creationId xmlns:a16="http://schemas.microsoft.com/office/drawing/2014/main" id="{7C1BCAC7-7D2C-599C-180D-75C9D89A9032}"/>
                  </a:ext>
                </a:extLst>
              </p:cNvPr>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36">
              <a:extLst>
                <a:ext uri="{FF2B5EF4-FFF2-40B4-BE49-F238E27FC236}">
                  <a16:creationId xmlns:a16="http://schemas.microsoft.com/office/drawing/2014/main" id="{9879B52F-5AF7-C5DC-D206-C72DFD6BC16B}"/>
                </a:ext>
              </a:extLst>
            </p:cNvPr>
            <p:cNvGrpSpPr/>
            <p:nvPr/>
          </p:nvGrpSpPr>
          <p:grpSpPr>
            <a:xfrm>
              <a:off x="6080934" y="2562938"/>
              <a:ext cx="588467" cy="576350"/>
              <a:chOff x="5608702" y="2132055"/>
              <a:chExt cx="956079" cy="936392"/>
            </a:xfrm>
          </p:grpSpPr>
          <p:grpSp>
            <p:nvGrpSpPr>
              <p:cNvPr id="479" name="Google Shape;479;p36">
                <a:extLst>
                  <a:ext uri="{FF2B5EF4-FFF2-40B4-BE49-F238E27FC236}">
                    <a16:creationId xmlns:a16="http://schemas.microsoft.com/office/drawing/2014/main" id="{617EDA80-10F5-135F-2D0B-36A5DE7A36F0}"/>
                  </a:ext>
                </a:extLst>
              </p:cNvPr>
              <p:cNvGrpSpPr/>
              <p:nvPr/>
            </p:nvGrpSpPr>
            <p:grpSpPr>
              <a:xfrm>
                <a:off x="5608702" y="2132055"/>
                <a:ext cx="956079" cy="936392"/>
                <a:chOff x="5194542" y="1480793"/>
                <a:chExt cx="1161418" cy="1137503"/>
              </a:xfrm>
            </p:grpSpPr>
            <p:sp>
              <p:nvSpPr>
                <p:cNvPr id="480" name="Google Shape;480;p36">
                  <a:extLst>
                    <a:ext uri="{FF2B5EF4-FFF2-40B4-BE49-F238E27FC236}">
                      <a16:creationId xmlns:a16="http://schemas.microsoft.com/office/drawing/2014/main" id="{A9C5DD3F-6385-FF78-961D-88F262F60CAF}"/>
                    </a:ext>
                  </a:extLst>
                </p:cNvPr>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a:extLst>
                    <a:ext uri="{FF2B5EF4-FFF2-40B4-BE49-F238E27FC236}">
                      <a16:creationId xmlns:a16="http://schemas.microsoft.com/office/drawing/2014/main" id="{FB51CBFC-9BAC-9B51-BE0F-19B208D9E608}"/>
                    </a:ext>
                  </a:extLst>
                </p:cNvPr>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6">
                <a:extLst>
                  <a:ext uri="{FF2B5EF4-FFF2-40B4-BE49-F238E27FC236}">
                    <a16:creationId xmlns:a16="http://schemas.microsoft.com/office/drawing/2014/main" id="{7E92FB28-D421-DAF9-C19F-098BD78E0F4D}"/>
                  </a:ext>
                </a:extLst>
              </p:cNvPr>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6">
              <a:extLst>
                <a:ext uri="{FF2B5EF4-FFF2-40B4-BE49-F238E27FC236}">
                  <a16:creationId xmlns:a16="http://schemas.microsoft.com/office/drawing/2014/main" id="{4C716287-C736-54D4-6DF4-9E38F313A034}"/>
                </a:ext>
              </a:extLst>
            </p:cNvPr>
            <p:cNvGrpSpPr/>
            <p:nvPr/>
          </p:nvGrpSpPr>
          <p:grpSpPr>
            <a:xfrm>
              <a:off x="6420935" y="3158641"/>
              <a:ext cx="655117" cy="641505"/>
              <a:chOff x="6224520" y="2766314"/>
              <a:chExt cx="953591" cy="933778"/>
            </a:xfrm>
          </p:grpSpPr>
          <p:sp>
            <p:nvSpPr>
              <p:cNvPr id="484" name="Google Shape;484;p36">
                <a:extLst>
                  <a:ext uri="{FF2B5EF4-FFF2-40B4-BE49-F238E27FC236}">
                    <a16:creationId xmlns:a16="http://schemas.microsoft.com/office/drawing/2014/main" id="{DE8594DD-DCC3-D939-E9D8-719DEFED3BED}"/>
                  </a:ext>
                </a:extLst>
              </p:cNvPr>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a:extLst>
                  <a:ext uri="{FF2B5EF4-FFF2-40B4-BE49-F238E27FC236}">
                    <a16:creationId xmlns:a16="http://schemas.microsoft.com/office/drawing/2014/main" id="{ED586051-166E-78FA-71AE-4483FD41FFD7}"/>
                  </a:ext>
                </a:extLst>
              </p:cNvPr>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a:extLst>
                  <a:ext uri="{FF2B5EF4-FFF2-40B4-BE49-F238E27FC236}">
                    <a16:creationId xmlns:a16="http://schemas.microsoft.com/office/drawing/2014/main" id="{49272BAF-84D2-4550-7AD8-751AC38C09C8}"/>
                  </a:ext>
                </a:extLst>
              </p:cNvPr>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6">
              <a:extLst>
                <a:ext uri="{FF2B5EF4-FFF2-40B4-BE49-F238E27FC236}">
                  <a16:creationId xmlns:a16="http://schemas.microsoft.com/office/drawing/2014/main" id="{3B4DEE78-F58B-4DB4-EEE9-EA1332FF2EE0}"/>
                </a:ext>
              </a:extLst>
            </p:cNvPr>
            <p:cNvGrpSpPr/>
            <p:nvPr/>
          </p:nvGrpSpPr>
          <p:grpSpPr>
            <a:xfrm>
              <a:off x="6699330" y="2455550"/>
              <a:ext cx="791157" cy="791109"/>
              <a:chOff x="6746427" y="1893210"/>
              <a:chExt cx="1058120" cy="1058057"/>
            </a:xfrm>
          </p:grpSpPr>
          <p:sp>
            <p:nvSpPr>
              <p:cNvPr id="488" name="Google Shape;488;p36">
                <a:extLst>
                  <a:ext uri="{FF2B5EF4-FFF2-40B4-BE49-F238E27FC236}">
                    <a16:creationId xmlns:a16="http://schemas.microsoft.com/office/drawing/2014/main" id="{DA513234-0F76-3A71-F887-8A9FBC57C175}"/>
                  </a:ext>
                </a:extLst>
              </p:cNvPr>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a:extLst>
                  <a:ext uri="{FF2B5EF4-FFF2-40B4-BE49-F238E27FC236}">
                    <a16:creationId xmlns:a16="http://schemas.microsoft.com/office/drawing/2014/main" id="{4E068A59-5670-641C-706D-FCF035D14B48}"/>
                  </a:ext>
                </a:extLst>
              </p:cNvPr>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a:extLst>
                  <a:ext uri="{FF2B5EF4-FFF2-40B4-BE49-F238E27FC236}">
                    <a16:creationId xmlns:a16="http://schemas.microsoft.com/office/drawing/2014/main" id="{55187873-5443-21DA-FC00-09A0994A7C4A}"/>
                  </a:ext>
                </a:extLst>
              </p:cNvPr>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6">
              <a:extLst>
                <a:ext uri="{FF2B5EF4-FFF2-40B4-BE49-F238E27FC236}">
                  <a16:creationId xmlns:a16="http://schemas.microsoft.com/office/drawing/2014/main" id="{A4E7CF1A-C3F8-0511-ED8C-BF844C835D2F}"/>
                </a:ext>
              </a:extLst>
            </p:cNvPr>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a:extLst>
                <a:ext uri="{FF2B5EF4-FFF2-40B4-BE49-F238E27FC236}">
                  <a16:creationId xmlns:a16="http://schemas.microsoft.com/office/drawing/2014/main" id="{71AE75A3-3033-18FD-61A9-049CA8EB0F9E}"/>
                </a:ext>
              </a:extLst>
            </p:cNvPr>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a:extLst>
                <a:ext uri="{FF2B5EF4-FFF2-40B4-BE49-F238E27FC236}">
                  <a16:creationId xmlns:a16="http://schemas.microsoft.com/office/drawing/2014/main" id="{8F8C953D-98EE-8FD7-1A08-A6FEBD309ACE}"/>
                </a:ext>
              </a:extLst>
            </p:cNvPr>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6">
              <a:extLst>
                <a:ext uri="{FF2B5EF4-FFF2-40B4-BE49-F238E27FC236}">
                  <a16:creationId xmlns:a16="http://schemas.microsoft.com/office/drawing/2014/main" id="{22BCF495-C9C1-E112-C722-1D92D80B10E0}"/>
                </a:ext>
              </a:extLst>
            </p:cNvPr>
            <p:cNvGrpSpPr/>
            <p:nvPr/>
          </p:nvGrpSpPr>
          <p:grpSpPr>
            <a:xfrm>
              <a:off x="7261919" y="2979030"/>
              <a:ext cx="842315" cy="841757"/>
              <a:chOff x="7273478" y="2705981"/>
              <a:chExt cx="1055136" cy="1054437"/>
            </a:xfrm>
          </p:grpSpPr>
          <p:sp>
            <p:nvSpPr>
              <p:cNvPr id="495" name="Google Shape;495;p36">
                <a:extLst>
                  <a:ext uri="{FF2B5EF4-FFF2-40B4-BE49-F238E27FC236}">
                    <a16:creationId xmlns:a16="http://schemas.microsoft.com/office/drawing/2014/main" id="{93F866B9-92D9-8235-47E5-6F7DF79ACEC3}"/>
                  </a:ext>
                </a:extLst>
              </p:cNvPr>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a:extLst>
                  <a:ext uri="{FF2B5EF4-FFF2-40B4-BE49-F238E27FC236}">
                    <a16:creationId xmlns:a16="http://schemas.microsoft.com/office/drawing/2014/main" id="{5D377BF0-AE77-7464-94D5-3A7985389BFC}"/>
                  </a:ext>
                </a:extLst>
              </p:cNvPr>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a:extLst>
                  <a:ext uri="{FF2B5EF4-FFF2-40B4-BE49-F238E27FC236}">
                    <a16:creationId xmlns:a16="http://schemas.microsoft.com/office/drawing/2014/main" id="{A942F386-1605-CE3C-8170-152640A01FF9}"/>
                  </a:ext>
                </a:extLst>
              </p:cNvPr>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6">
              <a:extLst>
                <a:ext uri="{FF2B5EF4-FFF2-40B4-BE49-F238E27FC236}">
                  <a16:creationId xmlns:a16="http://schemas.microsoft.com/office/drawing/2014/main" id="{017A99AC-D96E-1AED-637F-6400D6FF1E44}"/>
                </a:ext>
              </a:extLst>
            </p:cNvPr>
            <p:cNvGrpSpPr/>
            <p:nvPr/>
          </p:nvGrpSpPr>
          <p:grpSpPr>
            <a:xfrm>
              <a:off x="7287500" y="1402030"/>
              <a:ext cx="791159" cy="608287"/>
              <a:chOff x="7349773" y="264075"/>
              <a:chExt cx="961077" cy="738930"/>
            </a:xfrm>
          </p:grpSpPr>
          <p:sp>
            <p:nvSpPr>
              <p:cNvPr id="499" name="Google Shape;499;p36">
                <a:extLst>
                  <a:ext uri="{FF2B5EF4-FFF2-40B4-BE49-F238E27FC236}">
                    <a16:creationId xmlns:a16="http://schemas.microsoft.com/office/drawing/2014/main" id="{AD254C56-E29B-76DF-5368-29BD8F53C2B3}"/>
                  </a:ext>
                </a:extLst>
              </p:cNvPr>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a:extLst>
                  <a:ext uri="{FF2B5EF4-FFF2-40B4-BE49-F238E27FC236}">
                    <a16:creationId xmlns:a16="http://schemas.microsoft.com/office/drawing/2014/main" id="{0D7DFD93-B56F-10AE-DC12-8084B3F63F51}"/>
                  </a:ext>
                </a:extLst>
              </p:cNvPr>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a:extLst>
                  <a:ext uri="{FF2B5EF4-FFF2-40B4-BE49-F238E27FC236}">
                    <a16:creationId xmlns:a16="http://schemas.microsoft.com/office/drawing/2014/main" id="{BAE31644-71E1-7486-3CB4-3DAEA64D32F0}"/>
                  </a:ext>
                </a:extLst>
              </p:cNvPr>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2" name="Google Shape;502;p36">
            <a:extLst>
              <a:ext uri="{FF2B5EF4-FFF2-40B4-BE49-F238E27FC236}">
                <a16:creationId xmlns:a16="http://schemas.microsoft.com/office/drawing/2014/main" id="{907BE7EF-FD65-8AD1-A22C-82CF37AB0E9E}"/>
              </a:ext>
            </a:extLst>
          </p:cNvPr>
          <p:cNvCxnSpPr>
            <a:cxnSpLocks/>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med" len="med"/>
            <a:tailEnd type="oval" w="med" len="med"/>
          </a:ln>
        </p:spPr>
      </p:cxnSp>
      <p:cxnSp>
        <p:nvCxnSpPr>
          <p:cNvPr id="503" name="Google Shape;503;p36">
            <a:extLst>
              <a:ext uri="{FF2B5EF4-FFF2-40B4-BE49-F238E27FC236}">
                <a16:creationId xmlns:a16="http://schemas.microsoft.com/office/drawing/2014/main" id="{B44C800C-437D-5AEE-DB22-2C741ADE80B5}"/>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Tree>
    <p:extLst>
      <p:ext uri="{BB962C8B-B14F-4D97-AF65-F5344CB8AC3E}">
        <p14:creationId xmlns:p14="http://schemas.microsoft.com/office/powerpoint/2010/main" val="787450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6F069EF-E612-54EA-94C6-074DEEBA3C26}"/>
            </a:ext>
          </a:extLst>
        </p:cNvPr>
        <p:cNvGrpSpPr/>
        <p:nvPr/>
      </p:nvGrpSpPr>
      <p:grpSpPr>
        <a:xfrm>
          <a:off x="0" y="0"/>
          <a:ext cx="0" cy="0"/>
          <a:chOff x="0" y="0"/>
          <a:chExt cx="0" cy="0"/>
        </a:xfrm>
      </p:grpSpPr>
      <p:cxnSp>
        <p:nvCxnSpPr>
          <p:cNvPr id="503" name="Google Shape;503;p36">
            <a:extLst>
              <a:ext uri="{FF2B5EF4-FFF2-40B4-BE49-F238E27FC236}">
                <a16:creationId xmlns:a16="http://schemas.microsoft.com/office/drawing/2014/main" id="{1D129FA1-BE1F-7367-5804-31E5EB340B24}"/>
              </a:ext>
            </a:extLst>
          </p:cNvPr>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2" name="TextBox 1">
            <a:extLst>
              <a:ext uri="{FF2B5EF4-FFF2-40B4-BE49-F238E27FC236}">
                <a16:creationId xmlns:a16="http://schemas.microsoft.com/office/drawing/2014/main" id="{263CACB1-4CA6-68E5-903F-A2A25B682013}"/>
              </a:ext>
            </a:extLst>
          </p:cNvPr>
          <p:cNvSpPr txBox="1"/>
          <p:nvPr/>
        </p:nvSpPr>
        <p:spPr>
          <a:xfrm>
            <a:off x="754346" y="1177722"/>
            <a:ext cx="4214968" cy="1230850"/>
          </a:xfrm>
          <a:prstGeom prst="rect">
            <a:avLst/>
          </a:prstGeom>
          <a:noFill/>
        </p:spPr>
        <p:txBody>
          <a:bodyPr wrap="square" lIns="91440" tIns="45720" rIns="91440" bIns="45720" rtlCol="0" anchor="t">
            <a:spAutoFit/>
          </a:bodyPr>
          <a:lstStyle/>
          <a:p>
            <a:pPr marL="285750" indent="-285750" algn="l">
              <a:lnSpc>
                <a:spcPts val="1800"/>
              </a:lnSpc>
              <a:spcBef>
                <a:spcPts val="1125"/>
              </a:spcBef>
              <a:spcAft>
                <a:spcPts val="1125"/>
              </a:spcAft>
              <a:buFont typeface="Arial" panose="020B0604020202020204" pitchFamily="34" charset="0"/>
              <a:buChar char="•"/>
            </a:pPr>
            <a:r>
              <a:rPr lang="en-US">
                <a:latin typeface="Lato"/>
                <a:ea typeface="Lato"/>
                <a:cs typeface="Lato"/>
              </a:rPr>
              <a:t>MongoDB is built on a scale out architecture that has become popular with developers of all kinds for developing scalable applications with evolving data schemas.</a:t>
            </a:r>
            <a:br>
              <a:rPr lang="en-US">
                <a:latin typeface="Times New Roman" panose="02020603050405020304" pitchFamily="18" charset="0"/>
                <a:cs typeface="Times New Roman" panose="02020603050405020304" pitchFamily="18" charset="0"/>
              </a:rPr>
            </a:br>
            <a:endParaRPr lang="en-V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782C1F5-3F73-C173-5C52-57FE2AE5C950}"/>
              </a:ext>
            </a:extLst>
          </p:cNvPr>
          <p:cNvSpPr txBox="1"/>
          <p:nvPr/>
        </p:nvSpPr>
        <p:spPr>
          <a:xfrm>
            <a:off x="749135" y="175567"/>
            <a:ext cx="3829902" cy="594801"/>
          </a:xfrm>
          <a:prstGeom prst="rect">
            <a:avLst/>
          </a:prstGeom>
          <a:noFill/>
        </p:spPr>
        <p:txBody>
          <a:bodyPr wrap="square" lIns="91440" tIns="45720" rIns="91440" bIns="45720" rtlCol="0" anchor="t">
            <a:spAutoFit/>
          </a:bodyPr>
          <a:lstStyle/>
          <a:p>
            <a:r>
              <a:rPr lang="en-US" sz="3200" b="1">
                <a:latin typeface="Sora"/>
                <a:cs typeface="Times New Roman"/>
              </a:rPr>
              <a:t>Why MongoDB?</a:t>
            </a:r>
          </a:p>
        </p:txBody>
      </p:sp>
      <p:pic>
        <p:nvPicPr>
          <p:cNvPr id="2050" name="Picture 2" descr="larger workloads ...">
            <a:extLst>
              <a:ext uri="{FF2B5EF4-FFF2-40B4-BE49-F238E27FC236}">
                <a16:creationId xmlns:a16="http://schemas.microsoft.com/office/drawing/2014/main" id="{F9E31813-F3E6-23A4-719F-C0255FFA9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320" y="1212207"/>
            <a:ext cx="2980216" cy="287769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18312AF-AEFE-8484-D080-8D5F74B20D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6275" y="175567"/>
            <a:ext cx="2406762" cy="606061"/>
          </a:xfrm>
          <a:prstGeom prst="rect">
            <a:avLst/>
          </a:prstGeom>
        </p:spPr>
      </p:pic>
    </p:spTree>
    <p:extLst>
      <p:ext uri="{BB962C8B-B14F-4D97-AF65-F5344CB8AC3E}">
        <p14:creationId xmlns:p14="http://schemas.microsoft.com/office/powerpoint/2010/main" val="235175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AI Essentials Workshop by Slidesgo</vt:lpstr>
      <vt:lpstr>Movies Recommender System</vt:lpstr>
      <vt:lpstr>Team members</vt:lpstr>
      <vt:lpstr>Table of contents</vt:lpstr>
      <vt:lpstr>Data Selection &amp; Preprocess</vt:lpstr>
      <vt:lpstr>PowerPoint Presentation</vt:lpstr>
      <vt:lpstr>PowerPoint Presentation</vt:lpstr>
      <vt:lpstr>PowerPoint Presentation</vt:lpstr>
      <vt:lpstr>Vector database selection &amp; creation</vt:lpstr>
      <vt:lpstr>PowerPoint Presentation</vt:lpstr>
      <vt:lpstr>PowerPoint Presentation</vt:lpstr>
      <vt:lpstr>Utilities</vt:lpstr>
      <vt:lpstr>Create embedding column</vt:lpstr>
      <vt:lpstr>Store data in MongoDB </vt:lpstr>
      <vt:lpstr>Embedding Model</vt:lpstr>
      <vt:lpstr>Hierarchical Navigable Small Worlds (HNSW) Algorithm</vt:lpstr>
      <vt:lpstr>Cosine Similarity</vt:lpstr>
      <vt:lpstr>Generate smooth description</vt:lpstr>
      <vt:lpstr>Generate smooth description</vt:lpstr>
      <vt:lpstr>Demonstration </vt:lpstr>
      <vt:lpstr>Reference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6</cp:revision>
  <dcterms:modified xsi:type="dcterms:W3CDTF">2024-12-19T02:29:00Z</dcterms:modified>
</cp:coreProperties>
</file>